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6"/>
  </p:notesMasterIdLst>
  <p:sldIdLst>
    <p:sldId id="1287" r:id="rId2"/>
    <p:sldId id="261" r:id="rId3"/>
    <p:sldId id="1223" r:id="rId4"/>
    <p:sldId id="1319" r:id="rId5"/>
    <p:sldId id="997" r:id="rId6"/>
    <p:sldId id="419" r:id="rId7"/>
    <p:sldId id="1320" r:id="rId8"/>
    <p:sldId id="265" r:id="rId9"/>
    <p:sldId id="1318" r:id="rId10"/>
    <p:sldId id="1222" r:id="rId11"/>
    <p:sldId id="1350" r:id="rId12"/>
    <p:sldId id="1221" r:id="rId13"/>
    <p:sldId id="1234" r:id="rId14"/>
    <p:sldId id="1321" r:id="rId15"/>
    <p:sldId id="1331" r:id="rId16"/>
    <p:sldId id="1322" r:id="rId17"/>
    <p:sldId id="1323" r:id="rId18"/>
    <p:sldId id="1332" r:id="rId19"/>
    <p:sldId id="1324" r:id="rId20"/>
    <p:sldId id="1325" r:id="rId21"/>
    <p:sldId id="1326" r:id="rId22"/>
    <p:sldId id="1333" r:id="rId23"/>
    <p:sldId id="1328" r:id="rId24"/>
    <p:sldId id="1353" r:id="rId25"/>
    <p:sldId id="1329" r:id="rId26"/>
    <p:sldId id="1330" r:id="rId27"/>
    <p:sldId id="1334" r:id="rId28"/>
    <p:sldId id="1335" r:id="rId29"/>
    <p:sldId id="1336" r:id="rId30"/>
    <p:sldId id="1337" r:id="rId31"/>
    <p:sldId id="1338" r:id="rId32"/>
    <p:sldId id="1339" r:id="rId33"/>
    <p:sldId id="1327" r:id="rId34"/>
    <p:sldId id="1342" r:id="rId35"/>
    <p:sldId id="1340" r:id="rId36"/>
    <p:sldId id="1341" r:id="rId37"/>
    <p:sldId id="1343" r:id="rId38"/>
    <p:sldId id="1344" r:id="rId39"/>
    <p:sldId id="1345" r:id="rId40"/>
    <p:sldId id="1346" r:id="rId41"/>
    <p:sldId id="1349" r:id="rId42"/>
    <p:sldId id="1352" r:id="rId43"/>
    <p:sldId id="1351" r:id="rId44"/>
    <p:sldId id="1347"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ambria Math" panose="02040503050406030204" pitchFamily="18" charset="0"/>
      <p:regular r:id="rId53"/>
    </p:embeddedFont>
    <p:embeddedFont>
      <p:font typeface="Montserrat" panose="00000500000000000000" pitchFamily="2" charset="0"/>
      <p:regular r:id="rId54"/>
      <p:bold r:id="rId55"/>
      <p:italic r:id="rId56"/>
      <p:boldItalic r:id="rId57"/>
    </p:embeddedFont>
    <p:embeddedFont>
      <p:font typeface="Montserrat SemiBold" panose="00000700000000000000" pitchFamily="2"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9F1C"/>
    <a:srgbClr val="FFFFFF"/>
    <a:srgbClr val="F1FAFF"/>
    <a:srgbClr val="FF9900"/>
    <a:srgbClr val="E6E6E6"/>
    <a:srgbClr val="1942A6"/>
    <a:srgbClr val="7B93CC"/>
    <a:srgbClr val="9D399D"/>
    <a:srgbClr val="F0D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5226" autoAdjust="0"/>
  </p:normalViewPr>
  <p:slideViewPr>
    <p:cSldViewPr snapToGrid="0" snapToObjects="1">
      <p:cViewPr varScale="1">
        <p:scale>
          <a:sx n="117" d="100"/>
          <a:sy n="117" d="100"/>
        </p:scale>
        <p:origin x="3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09F94-A9D2-4925-8CC0-4D79DD6C3298}" type="doc">
      <dgm:prSet loTypeId="urn:microsoft.com/office/officeart/2005/8/layout/default" loCatId="list" qsTypeId="urn:microsoft.com/office/officeart/2005/8/quickstyle/3d1" qsCatId="3D"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US"/>
        </a:p>
      </dgm:t>
    </dgm:pt>
    <dgm:pt modelId="{AFFB51C7-7C0D-470B-98E4-265733E9D369}">
      <dgm:prSet phldrT="[Text]" custT="1"/>
      <dgm:spPr>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800" b="1" kern="1200" dirty="0">
              <a:solidFill>
                <a:prstClr val="black"/>
              </a:solidFill>
              <a:latin typeface="Calibri"/>
              <a:ea typeface="+mn-ea"/>
              <a:cs typeface="+mn-cs"/>
            </a:rPr>
            <a:t>Marketing and Recruiting</a:t>
          </a:r>
          <a:endParaRPr lang="en-US" sz="1800" b="1" kern="1200" dirty="0">
            <a:solidFill>
              <a:prstClr val="black"/>
            </a:solidFill>
            <a:latin typeface="Calibri"/>
            <a:ea typeface="+mn-ea"/>
            <a:cs typeface="+mn-cs"/>
          </a:endParaRPr>
        </a:p>
      </dgm:t>
    </dgm:pt>
    <dgm:pt modelId="{AA2ED192-5091-473B-9579-092A1B5657CF}" type="parTrans" cxnId="{B8668664-14FD-4FC1-9ECC-0BFF337B469C}">
      <dgm:prSet/>
      <dgm:spPr/>
      <dgm:t>
        <a:bodyPr/>
        <a:lstStyle/>
        <a:p>
          <a:endParaRPr lang="en-US" sz="2800" b="1"/>
        </a:p>
      </dgm:t>
    </dgm:pt>
    <dgm:pt modelId="{6E579558-92AD-42EA-BCDC-462BF412B061}" type="sibTrans" cxnId="{B8668664-14FD-4FC1-9ECC-0BFF337B469C}">
      <dgm:prSet/>
      <dgm:spPr/>
      <dgm:t>
        <a:bodyPr/>
        <a:lstStyle/>
        <a:p>
          <a:endParaRPr lang="en-US" sz="2800" b="1"/>
        </a:p>
      </dgm:t>
    </dgm:pt>
    <dgm:pt modelId="{CD4C68FC-E88C-4268-BDA6-D98B8B886803}">
      <dgm:prSet phldrT="[Text]" custT="1"/>
      <dgm:spPr>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Students Admission and Enrollment</a:t>
          </a:r>
          <a:endParaRPr lang="en-US" sz="1800" b="1" kern="1200" dirty="0">
            <a:solidFill>
              <a:schemeClr val="tx1"/>
            </a:solidFill>
            <a:latin typeface="Calibri"/>
            <a:ea typeface="+mn-ea"/>
            <a:cs typeface="+mn-cs"/>
          </a:endParaRPr>
        </a:p>
      </dgm:t>
    </dgm:pt>
    <dgm:pt modelId="{5C5D5EE1-87C0-4AB0-ABA4-E0D838D14E25}" type="parTrans" cxnId="{B49B63C4-8CC1-4E4E-A0AE-2C65FAA6709C}">
      <dgm:prSet/>
      <dgm:spPr/>
      <dgm:t>
        <a:bodyPr/>
        <a:lstStyle/>
        <a:p>
          <a:endParaRPr lang="en-US" sz="2800" b="1"/>
        </a:p>
      </dgm:t>
    </dgm:pt>
    <dgm:pt modelId="{8AF97B18-4FF1-4B0A-A4C9-397C61A0723E}" type="sibTrans" cxnId="{B49B63C4-8CC1-4E4E-A0AE-2C65FAA6709C}">
      <dgm:prSet/>
      <dgm:spPr/>
      <dgm:t>
        <a:bodyPr/>
        <a:lstStyle/>
        <a:p>
          <a:endParaRPr lang="en-US" sz="2800" b="1"/>
        </a:p>
      </dgm:t>
    </dgm:pt>
    <dgm:pt modelId="{724F3D79-46B9-475A-8CCD-FB732C326576}">
      <dgm:prSet phldrT="[Text]" custT="1"/>
      <dgm:spPr>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Curriculum and Resources Planning and Forecasting</a:t>
          </a:r>
          <a:endParaRPr lang="en-US" sz="1800" b="1" kern="1200" dirty="0">
            <a:solidFill>
              <a:schemeClr val="tx1"/>
            </a:solidFill>
            <a:latin typeface="Calibri"/>
            <a:ea typeface="+mn-ea"/>
            <a:cs typeface="+mn-cs"/>
          </a:endParaRPr>
        </a:p>
      </dgm:t>
    </dgm:pt>
    <dgm:pt modelId="{0F5ABBC3-63DB-40C8-B647-E21E877E5170}" type="parTrans" cxnId="{8D1E6B6D-2C50-49A9-A8B1-44541D9BE7B2}">
      <dgm:prSet/>
      <dgm:spPr/>
      <dgm:t>
        <a:bodyPr/>
        <a:lstStyle/>
        <a:p>
          <a:endParaRPr lang="en-US" sz="2800" b="1"/>
        </a:p>
      </dgm:t>
    </dgm:pt>
    <dgm:pt modelId="{68BA2600-DF0C-436C-8708-CE4E1697FB62}" type="sibTrans" cxnId="{8D1E6B6D-2C50-49A9-A8B1-44541D9BE7B2}">
      <dgm:prSet/>
      <dgm:spPr/>
      <dgm:t>
        <a:bodyPr/>
        <a:lstStyle/>
        <a:p>
          <a:endParaRPr lang="en-US" sz="2800" b="1"/>
        </a:p>
      </dgm:t>
    </dgm:pt>
    <dgm:pt modelId="{FEA68D8D-029B-47CA-B3DA-AFC5FAFBCEDD}">
      <dgm:prSet phldrT="[Text]" custT="1"/>
      <dgm:spPr>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Pedagogy and Personalized Students Learning Experience</a:t>
          </a:r>
          <a:endParaRPr lang="en-US" sz="1800" b="1" kern="1200" dirty="0">
            <a:solidFill>
              <a:schemeClr val="tx1"/>
            </a:solidFill>
            <a:latin typeface="Calibri"/>
            <a:ea typeface="+mn-ea"/>
            <a:cs typeface="+mn-cs"/>
          </a:endParaRPr>
        </a:p>
      </dgm:t>
    </dgm:pt>
    <dgm:pt modelId="{74D1AD26-C917-493B-9C51-A10AA3648CAF}" type="parTrans" cxnId="{63A6A585-B8AC-44A0-BC39-28E0CF4C402F}">
      <dgm:prSet/>
      <dgm:spPr/>
      <dgm:t>
        <a:bodyPr/>
        <a:lstStyle/>
        <a:p>
          <a:endParaRPr lang="en-US" sz="2800" b="1"/>
        </a:p>
      </dgm:t>
    </dgm:pt>
    <dgm:pt modelId="{56D9C0DF-9A6C-4266-801E-E32BB1F7F609}" type="sibTrans" cxnId="{63A6A585-B8AC-44A0-BC39-28E0CF4C402F}">
      <dgm:prSet/>
      <dgm:spPr/>
      <dgm:t>
        <a:bodyPr/>
        <a:lstStyle/>
        <a:p>
          <a:endParaRPr lang="en-US" sz="2800" b="1"/>
        </a:p>
      </dgm:t>
    </dgm:pt>
    <dgm:pt modelId="{AEF29079-03D2-41F9-A211-9BB3B9E2757E}">
      <dgm:prSet phldrT="[Text]" custT="1"/>
      <dgm:spPr>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Students Support (AI-Powered Counseling) </a:t>
          </a:r>
          <a:endParaRPr lang="en-US" sz="1800" b="1" kern="1200" dirty="0">
            <a:solidFill>
              <a:schemeClr val="tx1"/>
            </a:solidFill>
            <a:latin typeface="Calibri"/>
            <a:ea typeface="+mn-ea"/>
            <a:cs typeface="+mn-cs"/>
          </a:endParaRPr>
        </a:p>
      </dgm:t>
    </dgm:pt>
    <dgm:pt modelId="{137EA248-8FFC-4CFE-89FD-97DA4D227613}" type="parTrans" cxnId="{99E072B7-82F8-4A18-ACC2-81FA1DE6B37A}">
      <dgm:prSet/>
      <dgm:spPr/>
      <dgm:t>
        <a:bodyPr/>
        <a:lstStyle/>
        <a:p>
          <a:endParaRPr lang="en-US" sz="2800" b="1"/>
        </a:p>
      </dgm:t>
    </dgm:pt>
    <dgm:pt modelId="{3094EF42-0647-49B2-9951-AAEB609629F9}" type="sibTrans" cxnId="{99E072B7-82F8-4A18-ACC2-81FA1DE6B37A}">
      <dgm:prSet/>
      <dgm:spPr/>
      <dgm:t>
        <a:bodyPr/>
        <a:lstStyle/>
        <a:p>
          <a:endParaRPr lang="en-US" sz="2800" b="1"/>
        </a:p>
      </dgm:t>
    </dgm:pt>
    <dgm:pt modelId="{B8E2CA64-608C-4514-92DE-B962AB34EDB5}" type="pres">
      <dgm:prSet presAssocID="{48E09F94-A9D2-4925-8CC0-4D79DD6C3298}" presName="diagram" presStyleCnt="0">
        <dgm:presLayoutVars>
          <dgm:dir/>
          <dgm:resizeHandles val="exact"/>
        </dgm:presLayoutVars>
      </dgm:prSet>
      <dgm:spPr/>
    </dgm:pt>
    <dgm:pt modelId="{833540E0-1FB8-4F9C-A915-49AC7F06F174}" type="pres">
      <dgm:prSet presAssocID="{AFFB51C7-7C0D-470B-98E4-265733E9D369}" presName="node" presStyleLbl="node1" presStyleIdx="0" presStyleCnt="5">
        <dgm:presLayoutVars>
          <dgm:bulletEnabled val="1"/>
        </dgm:presLayoutVars>
      </dgm:prSet>
      <dgm:spPr>
        <a:xfrm>
          <a:off x="0" y="100523"/>
          <a:ext cx="3064510" cy="1838706"/>
        </a:xfrm>
        <a:prstGeom prst="rect">
          <a:avLst/>
        </a:prstGeom>
      </dgm:spPr>
    </dgm:pt>
    <dgm:pt modelId="{E1986A4B-8418-440F-A607-10A4928A1FBF}" type="pres">
      <dgm:prSet presAssocID="{6E579558-92AD-42EA-BCDC-462BF412B061}"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4ABD41-15EA-4EFD-BD6C-D00C93959B6E}" type="pres">
      <dgm:prSet presAssocID="{CD4C68FC-E88C-4268-BDA6-D98B8B886803}" presName="node" presStyleLbl="node1" presStyleIdx="1" presStyleCnt="5">
        <dgm:presLayoutVars>
          <dgm:bulletEnabled val="1"/>
        </dgm:presLayoutVars>
      </dgm:prSet>
      <dgm:spPr>
        <a:xfrm>
          <a:off x="3370962" y="100523"/>
          <a:ext cx="3064510" cy="1838706"/>
        </a:xfrm>
        <a:prstGeom prst="rect">
          <a:avLst/>
        </a:prstGeom>
      </dgm:spPr>
    </dgm:pt>
    <dgm:pt modelId="{68A765F0-6DD7-4D19-A097-475187CD2FCD}" type="pres">
      <dgm:prSet presAssocID="{8AF97B18-4FF1-4B0A-A4C9-397C61A0723E}"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F6E6853-8620-4E39-9253-2E5903DC3A1C}" type="pres">
      <dgm:prSet presAssocID="{724F3D79-46B9-475A-8CCD-FB732C326576}" presName="node" presStyleLbl="node1" presStyleIdx="2" presStyleCnt="5">
        <dgm:presLayoutVars>
          <dgm:bulletEnabled val="1"/>
        </dgm:presLayoutVars>
      </dgm:prSet>
      <dgm:spPr>
        <a:xfrm>
          <a:off x="6741924" y="100523"/>
          <a:ext cx="3064510" cy="1838706"/>
        </a:xfrm>
        <a:prstGeom prst="rect">
          <a:avLst/>
        </a:prstGeom>
      </dgm:spPr>
    </dgm:pt>
    <dgm:pt modelId="{DD90BB36-60A1-4FC0-B67F-4639675470B3}" type="pres">
      <dgm:prSet presAssocID="{68BA2600-DF0C-436C-8708-CE4E1697FB62}"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6B0B7AF5-021C-4600-BD47-6E66A6E2E86A}" type="pres">
      <dgm:prSet presAssocID="{FEA68D8D-029B-47CA-B3DA-AFC5FAFBCEDD}" presName="node" presStyleLbl="node1" presStyleIdx="3" presStyleCnt="5">
        <dgm:presLayoutVars>
          <dgm:bulletEnabled val="1"/>
        </dgm:presLayoutVars>
      </dgm:prSet>
      <dgm:spPr>
        <a:xfrm>
          <a:off x="1685481" y="2245681"/>
          <a:ext cx="3064510" cy="1838706"/>
        </a:xfrm>
        <a:prstGeom prst="rect">
          <a:avLst/>
        </a:prstGeom>
      </dgm:spPr>
    </dgm:pt>
    <dgm:pt modelId="{45EFFA72-8E41-4DC0-9773-8BA1E23A8C23}" type="pres">
      <dgm:prSet presAssocID="{56D9C0DF-9A6C-4266-801E-E32BB1F7F609}"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DF4434E-CD74-4DF3-B0D2-7F27F82CEFA0}" type="pres">
      <dgm:prSet presAssocID="{AEF29079-03D2-41F9-A211-9BB3B9E2757E}" presName="node" presStyleLbl="node1" presStyleIdx="4" presStyleCnt="5">
        <dgm:presLayoutVars>
          <dgm:bulletEnabled val="1"/>
        </dgm:presLayoutVars>
      </dgm:prSet>
      <dgm:spPr>
        <a:xfrm>
          <a:off x="5056443" y="2245681"/>
          <a:ext cx="3064510" cy="1838706"/>
        </a:xfrm>
        <a:prstGeom prst="rect">
          <a:avLst/>
        </a:prstGeom>
      </dgm:spPr>
    </dgm:pt>
  </dgm:ptLst>
  <dgm:cxnLst>
    <dgm:cxn modelId="{A84E9C03-FCE2-4F7D-B503-43C59FBB5011}" type="presOf" srcId="{FEA68D8D-029B-47CA-B3DA-AFC5FAFBCEDD}" destId="{6B0B7AF5-021C-4600-BD47-6E66A6E2E86A}" srcOrd="0" destOrd="0" presId="urn:microsoft.com/office/officeart/2005/8/layout/default"/>
    <dgm:cxn modelId="{B8668664-14FD-4FC1-9ECC-0BFF337B469C}" srcId="{48E09F94-A9D2-4925-8CC0-4D79DD6C3298}" destId="{AFFB51C7-7C0D-470B-98E4-265733E9D369}" srcOrd="0" destOrd="0" parTransId="{AA2ED192-5091-473B-9579-092A1B5657CF}" sibTransId="{6E579558-92AD-42EA-BCDC-462BF412B061}"/>
    <dgm:cxn modelId="{ACAFD845-506F-4390-AE87-6DA46B0C4523}" type="presOf" srcId="{48E09F94-A9D2-4925-8CC0-4D79DD6C3298}" destId="{B8E2CA64-608C-4514-92DE-B962AB34EDB5}" srcOrd="0" destOrd="0" presId="urn:microsoft.com/office/officeart/2005/8/layout/default"/>
    <dgm:cxn modelId="{8D1E6B6D-2C50-49A9-A8B1-44541D9BE7B2}" srcId="{48E09F94-A9D2-4925-8CC0-4D79DD6C3298}" destId="{724F3D79-46B9-475A-8CCD-FB732C326576}" srcOrd="2" destOrd="0" parTransId="{0F5ABBC3-63DB-40C8-B647-E21E877E5170}" sibTransId="{68BA2600-DF0C-436C-8708-CE4E1697FB62}"/>
    <dgm:cxn modelId="{DE737058-F4C0-43AD-8457-A59799983E64}" type="presOf" srcId="{CD4C68FC-E88C-4268-BDA6-D98B8B886803}" destId="{324ABD41-15EA-4EFD-BD6C-D00C93959B6E}" srcOrd="0" destOrd="0" presId="urn:microsoft.com/office/officeart/2005/8/layout/default"/>
    <dgm:cxn modelId="{63A6A585-B8AC-44A0-BC39-28E0CF4C402F}" srcId="{48E09F94-A9D2-4925-8CC0-4D79DD6C3298}" destId="{FEA68D8D-029B-47CA-B3DA-AFC5FAFBCEDD}" srcOrd="3" destOrd="0" parTransId="{74D1AD26-C917-493B-9C51-A10AA3648CAF}" sibTransId="{56D9C0DF-9A6C-4266-801E-E32BB1F7F609}"/>
    <dgm:cxn modelId="{71E24DB0-1435-49C1-90B1-127CBC00C743}" type="presOf" srcId="{724F3D79-46B9-475A-8CCD-FB732C326576}" destId="{FF6E6853-8620-4E39-9253-2E5903DC3A1C}" srcOrd="0" destOrd="0" presId="urn:microsoft.com/office/officeart/2005/8/layout/default"/>
    <dgm:cxn modelId="{99E072B7-82F8-4A18-ACC2-81FA1DE6B37A}" srcId="{48E09F94-A9D2-4925-8CC0-4D79DD6C3298}" destId="{AEF29079-03D2-41F9-A211-9BB3B9E2757E}" srcOrd="4" destOrd="0" parTransId="{137EA248-8FFC-4CFE-89FD-97DA4D227613}" sibTransId="{3094EF42-0647-49B2-9951-AAEB609629F9}"/>
    <dgm:cxn modelId="{B49B63C4-8CC1-4E4E-A0AE-2C65FAA6709C}" srcId="{48E09F94-A9D2-4925-8CC0-4D79DD6C3298}" destId="{CD4C68FC-E88C-4268-BDA6-D98B8B886803}" srcOrd="1" destOrd="0" parTransId="{5C5D5EE1-87C0-4AB0-ABA4-E0D838D14E25}" sibTransId="{8AF97B18-4FF1-4B0A-A4C9-397C61A0723E}"/>
    <dgm:cxn modelId="{7A8C50C6-AD0F-455A-967D-1DA5D42F9A07}" type="presOf" srcId="{AFFB51C7-7C0D-470B-98E4-265733E9D369}" destId="{833540E0-1FB8-4F9C-A915-49AC7F06F174}" srcOrd="0" destOrd="0" presId="urn:microsoft.com/office/officeart/2005/8/layout/default"/>
    <dgm:cxn modelId="{6869B2D7-D88E-49CC-9750-06220834929C}" type="presOf" srcId="{AEF29079-03D2-41F9-A211-9BB3B9E2757E}" destId="{CDF4434E-CD74-4DF3-B0D2-7F27F82CEFA0}" srcOrd="0" destOrd="0" presId="urn:microsoft.com/office/officeart/2005/8/layout/default"/>
    <dgm:cxn modelId="{908EA4B8-30E0-4E4E-9F8F-45353CF29336}" type="presParOf" srcId="{B8E2CA64-608C-4514-92DE-B962AB34EDB5}" destId="{833540E0-1FB8-4F9C-A915-49AC7F06F174}" srcOrd="0" destOrd="0" presId="urn:microsoft.com/office/officeart/2005/8/layout/default"/>
    <dgm:cxn modelId="{295D55DE-63F5-4FC8-A20D-F85068EB7044}" type="presParOf" srcId="{B8E2CA64-608C-4514-92DE-B962AB34EDB5}" destId="{E1986A4B-8418-440F-A607-10A4928A1FBF}" srcOrd="1" destOrd="0" presId="urn:microsoft.com/office/officeart/2005/8/layout/default"/>
    <dgm:cxn modelId="{72B7BC77-87D0-4243-843D-2BA0F794C64B}" type="presParOf" srcId="{B8E2CA64-608C-4514-92DE-B962AB34EDB5}" destId="{324ABD41-15EA-4EFD-BD6C-D00C93959B6E}" srcOrd="2" destOrd="0" presId="urn:microsoft.com/office/officeart/2005/8/layout/default"/>
    <dgm:cxn modelId="{CAE4555B-4CA1-4DA5-8299-0E985FCE09E5}" type="presParOf" srcId="{B8E2CA64-608C-4514-92DE-B962AB34EDB5}" destId="{68A765F0-6DD7-4D19-A097-475187CD2FCD}" srcOrd="3" destOrd="0" presId="urn:microsoft.com/office/officeart/2005/8/layout/default"/>
    <dgm:cxn modelId="{14AC713D-9830-4F14-8D50-9DD8E1EE041E}" type="presParOf" srcId="{B8E2CA64-608C-4514-92DE-B962AB34EDB5}" destId="{FF6E6853-8620-4E39-9253-2E5903DC3A1C}" srcOrd="4" destOrd="0" presId="urn:microsoft.com/office/officeart/2005/8/layout/default"/>
    <dgm:cxn modelId="{0539245D-8D21-42AB-AD52-40423B456D02}" type="presParOf" srcId="{B8E2CA64-608C-4514-92DE-B962AB34EDB5}" destId="{DD90BB36-60A1-4FC0-B67F-4639675470B3}" srcOrd="5" destOrd="0" presId="urn:microsoft.com/office/officeart/2005/8/layout/default"/>
    <dgm:cxn modelId="{54407E9E-482B-49CD-B47B-F1C848D570C9}" type="presParOf" srcId="{B8E2CA64-608C-4514-92DE-B962AB34EDB5}" destId="{6B0B7AF5-021C-4600-BD47-6E66A6E2E86A}" srcOrd="6" destOrd="0" presId="urn:microsoft.com/office/officeart/2005/8/layout/default"/>
    <dgm:cxn modelId="{B76198F6-C880-4E8B-97EB-DE20E3746F4D}" type="presParOf" srcId="{B8E2CA64-608C-4514-92DE-B962AB34EDB5}" destId="{45EFFA72-8E41-4DC0-9773-8BA1E23A8C23}" srcOrd="7" destOrd="0" presId="urn:microsoft.com/office/officeart/2005/8/layout/default"/>
    <dgm:cxn modelId="{DF2CF090-4FAF-448C-B8D1-F3FFFCFA853C}" type="presParOf" srcId="{B8E2CA64-608C-4514-92DE-B962AB34EDB5}" destId="{CDF4434E-CD74-4DF3-B0D2-7F27F82CEFA0}" srcOrd="8" destOrd="0" presId="urn:microsoft.com/office/officeart/2005/8/layout/default"/>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540E0-1FB8-4F9C-A915-49AC7F06F174}">
      <dsp:nvSpPr>
        <dsp:cNvPr id="0" name=""/>
        <dsp:cNvSpPr/>
      </dsp:nvSpPr>
      <dsp:spPr>
        <a:xfrm>
          <a:off x="0" y="100523"/>
          <a:ext cx="3064510" cy="1838706"/>
        </a:xfrm>
        <a:prstGeom prst="rect">
          <a:avLst/>
        </a:prstGeom>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800" b="1" kern="1200" dirty="0">
              <a:solidFill>
                <a:prstClr val="black"/>
              </a:solidFill>
              <a:latin typeface="Calibri"/>
              <a:ea typeface="+mn-ea"/>
              <a:cs typeface="+mn-cs"/>
            </a:rPr>
            <a:t>Marketing and Recruiting</a:t>
          </a:r>
          <a:endParaRPr lang="en-US" sz="1800" b="1" kern="1200" dirty="0">
            <a:solidFill>
              <a:prstClr val="black"/>
            </a:solidFill>
            <a:latin typeface="Calibri"/>
            <a:ea typeface="+mn-ea"/>
            <a:cs typeface="+mn-cs"/>
          </a:endParaRPr>
        </a:p>
      </dsp:txBody>
      <dsp:txXfrm>
        <a:off x="0" y="100523"/>
        <a:ext cx="3064510" cy="1838706"/>
      </dsp:txXfrm>
    </dsp:sp>
    <dsp:sp modelId="{324ABD41-15EA-4EFD-BD6C-D00C93959B6E}">
      <dsp:nvSpPr>
        <dsp:cNvPr id="0" name=""/>
        <dsp:cNvSpPr/>
      </dsp:nvSpPr>
      <dsp:spPr>
        <a:xfrm>
          <a:off x="3370962" y="100523"/>
          <a:ext cx="3064510" cy="1838706"/>
        </a:xfrm>
        <a:prstGeom prst="rect">
          <a:avLst/>
        </a:prstGeom>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Students Admission and Enrollment</a:t>
          </a:r>
          <a:endParaRPr lang="en-US" sz="1800" b="1" kern="1200" dirty="0">
            <a:solidFill>
              <a:schemeClr val="tx1"/>
            </a:solidFill>
            <a:latin typeface="Calibri"/>
            <a:ea typeface="+mn-ea"/>
            <a:cs typeface="+mn-cs"/>
          </a:endParaRPr>
        </a:p>
      </dsp:txBody>
      <dsp:txXfrm>
        <a:off x="3370962" y="100523"/>
        <a:ext cx="3064510" cy="1838706"/>
      </dsp:txXfrm>
    </dsp:sp>
    <dsp:sp modelId="{FF6E6853-8620-4E39-9253-2E5903DC3A1C}">
      <dsp:nvSpPr>
        <dsp:cNvPr id="0" name=""/>
        <dsp:cNvSpPr/>
      </dsp:nvSpPr>
      <dsp:spPr>
        <a:xfrm>
          <a:off x="6741924" y="100523"/>
          <a:ext cx="3064510" cy="1838706"/>
        </a:xfrm>
        <a:prstGeom prst="rect">
          <a:avLst/>
        </a:prstGeom>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Curriculum and Resources Planning and Forecasting</a:t>
          </a:r>
          <a:endParaRPr lang="en-US" sz="1800" b="1" kern="1200" dirty="0">
            <a:solidFill>
              <a:schemeClr val="tx1"/>
            </a:solidFill>
            <a:latin typeface="Calibri"/>
            <a:ea typeface="+mn-ea"/>
            <a:cs typeface="+mn-cs"/>
          </a:endParaRPr>
        </a:p>
      </dsp:txBody>
      <dsp:txXfrm>
        <a:off x="6741924" y="100523"/>
        <a:ext cx="3064510" cy="1838706"/>
      </dsp:txXfrm>
    </dsp:sp>
    <dsp:sp modelId="{6B0B7AF5-021C-4600-BD47-6E66A6E2E86A}">
      <dsp:nvSpPr>
        <dsp:cNvPr id="0" name=""/>
        <dsp:cNvSpPr/>
      </dsp:nvSpPr>
      <dsp:spPr>
        <a:xfrm>
          <a:off x="1685481" y="2245681"/>
          <a:ext cx="3064510" cy="1838706"/>
        </a:xfrm>
        <a:prstGeom prst="rect">
          <a:avLst/>
        </a:prstGeom>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Pedagogy and Personalized Students Learning Experience</a:t>
          </a:r>
          <a:endParaRPr lang="en-US" sz="1800" b="1" kern="1200" dirty="0">
            <a:solidFill>
              <a:schemeClr val="tx1"/>
            </a:solidFill>
            <a:latin typeface="Calibri"/>
            <a:ea typeface="+mn-ea"/>
            <a:cs typeface="+mn-cs"/>
          </a:endParaRPr>
        </a:p>
      </dsp:txBody>
      <dsp:txXfrm>
        <a:off x="1685481" y="2245681"/>
        <a:ext cx="3064510" cy="1838706"/>
      </dsp:txXfrm>
    </dsp:sp>
    <dsp:sp modelId="{CDF4434E-CD74-4DF3-B0D2-7F27F82CEFA0}">
      <dsp:nvSpPr>
        <dsp:cNvPr id="0" name=""/>
        <dsp:cNvSpPr/>
      </dsp:nvSpPr>
      <dsp:spPr>
        <a:xfrm>
          <a:off x="5056443" y="2245681"/>
          <a:ext cx="3064510" cy="1838706"/>
        </a:xfrm>
        <a:prstGeom prst="rect">
          <a:avLst/>
        </a:prstGeom>
        <a:solidFill>
          <a:srgbClr val="FF9F1C"/>
        </a:solidFill>
        <a:ln w="38100">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800" b="1" kern="1200" dirty="0">
              <a:solidFill>
                <a:schemeClr val="tx1"/>
              </a:solidFill>
              <a:latin typeface="Calibri"/>
              <a:ea typeface="+mn-ea"/>
              <a:cs typeface="+mn-cs"/>
            </a:rPr>
            <a:t>Students Support (AI-Powered Counseling) </a:t>
          </a:r>
          <a:endParaRPr lang="en-US" sz="1800" b="1" kern="1200" dirty="0">
            <a:solidFill>
              <a:schemeClr val="tx1"/>
            </a:solidFill>
            <a:latin typeface="Calibri"/>
            <a:ea typeface="+mn-ea"/>
            <a:cs typeface="+mn-cs"/>
          </a:endParaRPr>
        </a:p>
      </dsp:txBody>
      <dsp:txXfrm>
        <a:off x="5056443" y="2245681"/>
        <a:ext cx="3064510" cy="18387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8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Пустой слайд" type="tx">
  <p:cSld name="1_Пустой слайд">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055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26.04.2022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26.04.2022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cs.huji.ac.il/~shais/UnderstandingMachineLearning/understanding-machine-learning-theory-algorithms.pdf"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www-bcf.usc.edu/~gareth/ISL/ISLR%20Seventh%20Printing.p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30.png"/><Relationship Id="rId3" Type="http://schemas.openxmlformats.org/officeDocument/2006/relationships/image" Target="../media/image130.png"/><Relationship Id="rId7" Type="http://schemas.openxmlformats.org/officeDocument/2006/relationships/image" Target="../media/image170.png"/><Relationship Id="rId1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160.png"/><Relationship Id="rId11"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200.png"/><Relationship Id="rId4" Type="http://schemas.openxmlformats.org/officeDocument/2006/relationships/image" Target="../media/image140.png"/><Relationship Id="rId9" Type="http://schemas.openxmlformats.org/officeDocument/2006/relationships/image" Target="../media/image190.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ljanjughazyan/cars1" TargetMode="External"/><Relationship Id="rId2" Type="http://schemas.openxmlformats.org/officeDocument/2006/relationships/hyperlink" Target="https://www.flickr.com/photos/pasa/6757993805" TargetMode="External"/><Relationship Id="rId1" Type="http://schemas.openxmlformats.org/officeDocument/2006/relationships/slideLayout" Target="../slideLayouts/slideLayout7.xml"/><Relationship Id="rId6" Type="http://schemas.openxmlformats.org/officeDocument/2006/relationships/hyperlink" Target="https://www.pexels.com/photo/accomplishment-ceremony-education-graduation-267885/" TargetMode="External"/><Relationship Id="rId5" Type="http://schemas.openxmlformats.org/officeDocument/2006/relationships/hyperlink" Target="https://www.kaggle.com/mohansacharya/graduate-admissions"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er.educause.edu/articles/2019/8/artificial-intelligence-in-higher-education-applications-promise-and-perils-and-ethical-questions" TargetMode="External"/><Relationship Id="rId5" Type="http://schemas.openxmlformats.org/officeDocument/2006/relationships/hyperlink" Target="https://edtechmagazine.com/higher/article/2020/02/5-year-vision-artificial-intelligence-higher-ed"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4505498" cy="1515873"/>
            <a:chOff x="544022" y="1501647"/>
            <a:chExt cx="4505498" cy="1515873"/>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3251601"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PROJECT CARD </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208253" y="186859"/>
            <a:ext cx="8904142" cy="523180"/>
          </a:xfrm>
          <a:prstGeom prst="rect">
            <a:avLst/>
          </a:prstGeom>
        </p:spPr>
        <p:txBody>
          <a:bodyPr wrap="square">
            <a:spAutoFit/>
          </a:bodyPr>
          <a:lstStyle/>
          <a:p>
            <a:r>
              <a:rPr lang="en-CA" sz="2800" b="1" dirty="0">
                <a:solidFill>
                  <a:srgbClr val="FF9900"/>
                </a:solidFill>
                <a:latin typeface="Montserrat" charset="0"/>
              </a:rPr>
              <a:t>ADDITIONAL READING MATERIAL</a:t>
            </a:r>
          </a:p>
        </p:txBody>
      </p:sp>
      <p:sp>
        <p:nvSpPr>
          <p:cNvPr id="13" name="Content Placeholder 2"/>
          <p:cNvSpPr txBox="1">
            <a:spLocks/>
          </p:cNvSpPr>
          <p:nvPr/>
        </p:nvSpPr>
        <p:spPr>
          <a:xfrm>
            <a:off x="344633" y="834099"/>
            <a:ext cx="5105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2000" dirty="0"/>
              <a:t>Additional Resources, Page #123: </a:t>
            </a:r>
            <a:r>
              <a:rPr lang="en-CA" sz="2000" dirty="0">
                <a:hlinkClick r:id="rId2"/>
              </a:rPr>
              <a:t>http://www.cs.huji.ac.il/~shais/UnderstandingMachineLearning/understanding-machine-learning-theory-algorithms.pdf</a:t>
            </a:r>
            <a:endParaRPr lang="en-CA" sz="2000" dirty="0"/>
          </a:p>
          <a:p>
            <a:pPr algn="l"/>
            <a:endParaRPr lang="en-CA" sz="2000" dirty="0"/>
          </a:p>
          <a:p>
            <a:pPr algn="l"/>
            <a:endParaRPr lang="en-CA" sz="2000" dirty="0"/>
          </a:p>
          <a:p>
            <a:pPr algn="l"/>
            <a:endParaRPr lang="en-CA" sz="2000" dirty="0"/>
          </a:p>
        </p:txBody>
      </p:sp>
      <p:pic>
        <p:nvPicPr>
          <p:cNvPr id="22" name="Picture 21"/>
          <p:cNvPicPr>
            <a:picLocks noChangeAspect="1"/>
          </p:cNvPicPr>
          <p:nvPr/>
        </p:nvPicPr>
        <p:blipFill>
          <a:blip r:embed="rId3"/>
          <a:stretch>
            <a:fillRect/>
          </a:stretch>
        </p:blipFill>
        <p:spPr>
          <a:xfrm>
            <a:off x="1088152" y="2217025"/>
            <a:ext cx="2320422" cy="3284483"/>
          </a:xfrm>
          <a:prstGeom prst="rect">
            <a:avLst/>
          </a:prstGeom>
          <a:ln w="38100">
            <a:solidFill>
              <a:srgbClr val="FF9900"/>
            </a:solidFill>
          </a:ln>
        </p:spPr>
      </p:pic>
      <p:sp>
        <p:nvSpPr>
          <p:cNvPr id="23" name="Content Placeholder 2"/>
          <p:cNvSpPr txBox="1">
            <a:spLocks/>
          </p:cNvSpPr>
          <p:nvPr/>
        </p:nvSpPr>
        <p:spPr>
          <a:xfrm>
            <a:off x="5450033" y="834099"/>
            <a:ext cx="4862512" cy="3025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t>Additional Resources, Page #61: </a:t>
            </a:r>
          </a:p>
          <a:p>
            <a:pPr marL="0" indent="0" algn="just">
              <a:buNone/>
            </a:pPr>
            <a:r>
              <a:rPr lang="en-CA" sz="2000" dirty="0">
                <a:hlinkClick r:id="rId4"/>
              </a:rPr>
              <a:t>http://www-bcf.usc.edu/~gareth/ISL/ISLR%20Seventh%20Printing.pdf</a:t>
            </a:r>
            <a:endParaRPr lang="en-CA" sz="2000" dirty="0"/>
          </a:p>
          <a:p>
            <a:endParaRPr lang="en-CA" sz="2000" dirty="0"/>
          </a:p>
          <a:p>
            <a:endParaRPr lang="en-CA" sz="2000" dirty="0"/>
          </a:p>
          <a:p>
            <a:endParaRPr lang="en-CA" sz="2000" dirty="0"/>
          </a:p>
        </p:txBody>
      </p:sp>
      <p:pic>
        <p:nvPicPr>
          <p:cNvPr id="24" name="Picture 23"/>
          <p:cNvPicPr>
            <a:picLocks noChangeAspect="1"/>
          </p:cNvPicPr>
          <p:nvPr/>
        </p:nvPicPr>
        <p:blipFill>
          <a:blip r:embed="rId5"/>
          <a:stretch>
            <a:fillRect/>
          </a:stretch>
        </p:blipFill>
        <p:spPr>
          <a:xfrm>
            <a:off x="6895296" y="2214232"/>
            <a:ext cx="2217099" cy="3287276"/>
          </a:xfrm>
          <a:prstGeom prst="rect">
            <a:avLst/>
          </a:prstGeom>
          <a:ln w="38100">
            <a:solidFill>
              <a:srgbClr val="FF9900"/>
            </a:solidFill>
          </a:ln>
        </p:spPr>
      </p:pic>
    </p:spTree>
    <p:extLst>
      <p:ext uri="{BB962C8B-B14F-4D97-AF65-F5344CB8AC3E}">
        <p14:creationId xmlns:p14="http://schemas.microsoft.com/office/powerpoint/2010/main" val="341854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27172" y="1658280"/>
            <a:ext cx="4659270" cy="1950829"/>
            <a:chOff x="527172" y="1526200"/>
            <a:chExt cx="4659270" cy="195082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27172" y="1526200"/>
              <a:ext cx="465927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PRACTICE OPPORTUNITY</a:t>
              </a: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23009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p:spPr>
        <p:txBody>
          <a:bodyPr wrap="square">
            <a:spAutoFit/>
          </a:bodyPr>
          <a:lstStyle/>
          <a:p>
            <a:r>
              <a:rPr lang="en-CA" sz="2800" b="1" dirty="0">
                <a:solidFill>
                  <a:srgbClr val="FF9900"/>
                </a:solidFill>
                <a:latin typeface="Montserrat" charset="0"/>
              </a:rPr>
              <a:t>PRACTICE OPPORTUNITY:</a:t>
            </a:r>
          </a:p>
        </p:txBody>
      </p:sp>
      <p:sp>
        <p:nvSpPr>
          <p:cNvPr id="7" name="Content Placeholder 2"/>
          <p:cNvSpPr txBox="1">
            <a:spLocks/>
          </p:cNvSpPr>
          <p:nvPr/>
        </p:nvSpPr>
        <p:spPr>
          <a:xfrm>
            <a:off x="276984" y="828885"/>
            <a:ext cx="6321431"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latin typeface="Montserrat" charset="0"/>
                <a:ea typeface="Montserrat" charset="0"/>
                <a:cs typeface="Montserrat" charset="0"/>
              </a:rPr>
              <a:t>Match the equations to the figures below and explain why:</a:t>
            </a:r>
          </a:p>
        </p:txBody>
      </p:sp>
      <p:cxnSp>
        <p:nvCxnSpPr>
          <p:cNvPr id="22" name="Straight Arrow Connector 21"/>
          <p:cNvCxnSpPr/>
          <p:nvPr/>
        </p:nvCxnSpPr>
        <p:spPr>
          <a:xfrm flipV="1">
            <a:off x="1970775" y="3994540"/>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001434" y="1975690"/>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382248" y="325390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3942826" y="206195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3118558" y="318748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942827" y="265366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3184351" y="261451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3" name="TextBox 32"/>
              <p:cNvSpPr txBox="1"/>
              <p:nvPr/>
            </p:nvSpPr>
            <p:spPr>
              <a:xfrm>
                <a:off x="3247668" y="3949797"/>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247668" y="3949797"/>
                <a:ext cx="447558" cy="461665"/>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16200000">
                <a:off x="1512958" y="2330526"/>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1512958" y="2330526"/>
                <a:ext cx="453970" cy="461665"/>
              </a:xfrm>
              <a:prstGeom prst="rect">
                <a:avLst/>
              </a:prstGeom>
              <a:blipFill>
                <a:blip r:embed="rId3"/>
                <a:stretch>
                  <a:fillRect r="-14667"/>
                </a:stretch>
              </a:blipFill>
              <a:ln>
                <a:noFill/>
              </a:ln>
            </p:spPr>
            <p:txBody>
              <a:bodyPr/>
              <a:lstStyle/>
              <a:p>
                <a:r>
                  <a:rPr lang="en-US">
                    <a:noFill/>
                  </a:rPr>
                  <a:t> </a:t>
                </a:r>
              </a:p>
            </p:txBody>
          </p:sp>
        </mc:Fallback>
      </mc:AlternateContent>
      <p:cxnSp>
        <p:nvCxnSpPr>
          <p:cNvPr id="35" name="Straight Connector 34"/>
          <p:cNvCxnSpPr/>
          <p:nvPr/>
        </p:nvCxnSpPr>
        <p:spPr>
          <a:xfrm flipH="1">
            <a:off x="2005098" y="2465481"/>
            <a:ext cx="2175038" cy="15661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6917242" y="1294736"/>
                <a:ext cx="15062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=4∗</m:t>
                      </m:r>
                      <m:r>
                        <a:rPr lang="en-CA" sz="2800" b="0" i="1" smtClean="0">
                          <a:solidFill>
                            <a:schemeClr val="tx1"/>
                          </a:solidFill>
                          <a:latin typeface="Cambria Math" panose="02040503050406030204" pitchFamily="18" charset="0"/>
                        </a:rPr>
                        <m:t>𝑥</m:t>
                      </m:r>
                    </m:oMath>
                  </m:oMathPara>
                </a14:m>
                <a:endParaRPr lang="en-CA" sz="2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917242" y="1294736"/>
                <a:ext cx="1506246" cy="430887"/>
              </a:xfrm>
              <a:prstGeom prst="rect">
                <a:avLst/>
              </a:prstGeom>
              <a:blipFill>
                <a:blip r:embed="rId4"/>
                <a:stretch>
                  <a:fillRect/>
                </a:stretch>
              </a:blipFill>
            </p:spPr>
            <p:txBody>
              <a:bodyPr/>
              <a:lstStyle/>
              <a:p>
                <a:r>
                  <a:rPr lang="en-US">
                    <a:noFill/>
                  </a:rPr>
                  <a:t> </a:t>
                </a:r>
              </a:p>
            </p:txBody>
          </p:sp>
        </mc:Fallback>
      </mc:AlternateContent>
      <p:cxnSp>
        <p:nvCxnSpPr>
          <p:cNvPr id="54" name="Straight Arrow Connector 53"/>
          <p:cNvCxnSpPr/>
          <p:nvPr/>
        </p:nvCxnSpPr>
        <p:spPr>
          <a:xfrm flipV="1">
            <a:off x="5197499" y="3934542"/>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228158" y="1915692"/>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475863" y="263828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p:cNvSpPr/>
          <p:nvPr/>
        </p:nvSpPr>
        <p:spPr>
          <a:xfrm>
            <a:off x="7169550" y="200195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p:cNvSpPr/>
          <p:nvPr/>
        </p:nvSpPr>
        <p:spPr>
          <a:xfrm>
            <a:off x="6061083" y="296599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 59"/>
          <p:cNvSpPr/>
          <p:nvPr/>
        </p:nvSpPr>
        <p:spPr>
          <a:xfrm>
            <a:off x="7169551" y="259366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p:cNvSpPr/>
          <p:nvPr/>
        </p:nvSpPr>
        <p:spPr>
          <a:xfrm>
            <a:off x="6411075" y="255451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2" name="TextBox 61"/>
              <p:cNvSpPr txBox="1"/>
              <p:nvPr/>
            </p:nvSpPr>
            <p:spPr>
              <a:xfrm>
                <a:off x="6497283" y="3931172"/>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6497283" y="3931172"/>
                <a:ext cx="447558" cy="461665"/>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4739682" y="2270528"/>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4739682" y="2270528"/>
                <a:ext cx="453970" cy="461665"/>
              </a:xfrm>
              <a:prstGeom prst="rect">
                <a:avLst/>
              </a:prstGeom>
              <a:blipFill>
                <a:blip r:embed="rId6"/>
                <a:stretch>
                  <a:fillRect r="-13158"/>
                </a:stretch>
              </a:blipFill>
              <a:ln>
                <a:noFill/>
              </a:ln>
            </p:spPr>
            <p:txBody>
              <a:bodyPr/>
              <a:lstStyle/>
              <a:p>
                <a:r>
                  <a:rPr lang="en-US">
                    <a:noFill/>
                  </a:rPr>
                  <a:t> </a:t>
                </a:r>
              </a:p>
            </p:txBody>
          </p:sp>
        </mc:Fallback>
      </mc:AlternateContent>
      <p:cxnSp>
        <p:nvCxnSpPr>
          <p:cNvPr id="64" name="Straight Connector 63"/>
          <p:cNvCxnSpPr/>
          <p:nvPr/>
        </p:nvCxnSpPr>
        <p:spPr>
          <a:xfrm flipH="1">
            <a:off x="5228158" y="2405483"/>
            <a:ext cx="2178702" cy="8484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6567014" y="195000"/>
                <a:ext cx="2132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=3∗</m:t>
                      </m:r>
                      <m:r>
                        <a:rPr lang="en-CA" sz="2800" b="0" i="1" smtClean="0">
                          <a:solidFill>
                            <a:schemeClr val="tx1"/>
                          </a:solidFill>
                          <a:latin typeface="Cambria Math" panose="02040503050406030204" pitchFamily="18" charset="0"/>
                        </a:rPr>
                        <m:t>𝑥</m:t>
                      </m:r>
                      <m:r>
                        <a:rPr lang="en-CA" sz="2800" b="0" i="1" smtClean="0">
                          <a:solidFill>
                            <a:schemeClr val="tx1"/>
                          </a:solidFill>
                          <a:latin typeface="Cambria Math" panose="02040503050406030204" pitchFamily="18" charset="0"/>
                        </a:rPr>
                        <m:t>+5</m:t>
                      </m:r>
                    </m:oMath>
                  </m:oMathPara>
                </a14:m>
                <a:endParaRPr lang="en-CA" sz="28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567014" y="195000"/>
                <a:ext cx="2132250" cy="430887"/>
              </a:xfrm>
              <a:prstGeom prst="rect">
                <a:avLst/>
              </a:prstGeom>
              <a:blipFill>
                <a:blip r:embed="rId7"/>
                <a:stretch>
                  <a:fillRect/>
                </a:stretch>
              </a:blipFill>
            </p:spPr>
            <p:txBody>
              <a:bodyPr/>
              <a:lstStyle/>
              <a:p>
                <a:r>
                  <a:rPr lang="en-US">
                    <a:noFill/>
                  </a:rPr>
                  <a:t> </a:t>
                </a:r>
              </a:p>
            </p:txBody>
          </p:sp>
        </mc:Fallback>
      </mc:AlternateContent>
      <p:cxnSp>
        <p:nvCxnSpPr>
          <p:cNvPr id="66" name="Straight Arrow Connector 65"/>
          <p:cNvCxnSpPr/>
          <p:nvPr/>
        </p:nvCxnSpPr>
        <p:spPr>
          <a:xfrm flipV="1">
            <a:off x="8153554" y="3867187"/>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8184213" y="1848337"/>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8772577" y="350789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9843106" y="312654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9301337" y="30601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10560559" y="283960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10341771" y="344871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3" name="TextBox 72"/>
              <p:cNvSpPr txBox="1"/>
              <p:nvPr/>
            </p:nvSpPr>
            <p:spPr>
              <a:xfrm>
                <a:off x="9453338" y="3863817"/>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9453338" y="3863817"/>
                <a:ext cx="447558" cy="461665"/>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rot="16200000">
                <a:off x="7695737" y="2203173"/>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rot="16200000">
                <a:off x="7695737" y="2203173"/>
                <a:ext cx="453970" cy="461665"/>
              </a:xfrm>
              <a:prstGeom prst="rect">
                <a:avLst/>
              </a:prstGeom>
              <a:blipFill>
                <a:blip r:embed="rId9"/>
                <a:stretch>
                  <a:fillRect r="-13158"/>
                </a:stretch>
              </a:blipFill>
              <a:ln>
                <a:noFill/>
              </a:ln>
            </p:spPr>
            <p:txBody>
              <a:bodyPr/>
              <a:lstStyle/>
              <a:p>
                <a:r>
                  <a:rPr lang="en-US">
                    <a:noFill/>
                  </a:rPr>
                  <a:t> </a:t>
                </a:r>
              </a:p>
            </p:txBody>
          </p:sp>
        </mc:Fallback>
      </mc:AlternateContent>
      <p:cxnSp>
        <p:nvCxnSpPr>
          <p:cNvPr id="75" name="Straight Connector 74"/>
          <p:cNvCxnSpPr/>
          <p:nvPr/>
        </p:nvCxnSpPr>
        <p:spPr>
          <a:xfrm flipH="1">
            <a:off x="8187877" y="3337541"/>
            <a:ext cx="2696205" cy="5667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p:cNvSpPr txBox="1"/>
              <p:nvPr/>
            </p:nvSpPr>
            <p:spPr>
              <a:xfrm>
                <a:off x="6902651" y="582290"/>
                <a:ext cx="15062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=1∗</m:t>
                      </m:r>
                      <m:r>
                        <a:rPr lang="en-CA" sz="2800" b="0" i="1" smtClean="0">
                          <a:solidFill>
                            <a:schemeClr val="tx1"/>
                          </a:solidFill>
                          <a:latin typeface="Cambria Math" panose="02040503050406030204" pitchFamily="18" charset="0"/>
                        </a:rPr>
                        <m:t>𝑥</m:t>
                      </m:r>
                    </m:oMath>
                  </m:oMathPara>
                </a14:m>
                <a:endParaRPr lang="en-CA" sz="2800" dirty="0">
                  <a:solidFill>
                    <a:schemeClr val="tx1"/>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6902651" y="582290"/>
                <a:ext cx="1506246" cy="430887"/>
              </a:xfrm>
              <a:prstGeom prst="rect">
                <a:avLst/>
              </a:prstGeom>
              <a:blipFill>
                <a:blip r:embed="rId10"/>
                <a:stretch>
                  <a:fillRect/>
                </a:stretch>
              </a:blipFill>
            </p:spPr>
            <p:txBody>
              <a:bodyPr/>
              <a:lstStyle/>
              <a:p>
                <a:r>
                  <a:rPr lang="en-US">
                    <a:noFill/>
                  </a:rPr>
                  <a:t> </a:t>
                </a:r>
              </a:p>
            </p:txBody>
          </p:sp>
        </mc:Fallback>
      </mc:AlternateContent>
      <p:cxnSp>
        <p:nvCxnSpPr>
          <p:cNvPr id="77" name="Straight Arrow Connector 76"/>
          <p:cNvCxnSpPr/>
          <p:nvPr/>
        </p:nvCxnSpPr>
        <p:spPr>
          <a:xfrm>
            <a:off x="4609928" y="6412831"/>
            <a:ext cx="2768671" cy="21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640587" y="4338883"/>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888292" y="506147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p:cNvSpPr/>
          <p:nvPr/>
        </p:nvSpPr>
        <p:spPr>
          <a:xfrm>
            <a:off x="5055400" y="427508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p:cNvSpPr/>
          <p:nvPr/>
        </p:nvSpPr>
        <p:spPr>
          <a:xfrm>
            <a:off x="6348144" y="584578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81"/>
          <p:cNvSpPr/>
          <p:nvPr/>
        </p:nvSpPr>
        <p:spPr>
          <a:xfrm>
            <a:off x="6581980" y="501685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Oval 82"/>
          <p:cNvSpPr/>
          <p:nvPr/>
        </p:nvSpPr>
        <p:spPr>
          <a:xfrm>
            <a:off x="5823504" y="497770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4" name="TextBox 83"/>
              <p:cNvSpPr txBox="1"/>
              <p:nvPr/>
            </p:nvSpPr>
            <p:spPr>
              <a:xfrm>
                <a:off x="5909712" y="6354363"/>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5909712" y="6354363"/>
                <a:ext cx="447558" cy="461665"/>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4152111" y="4693719"/>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4152111" y="4693719"/>
                <a:ext cx="453970" cy="461665"/>
              </a:xfrm>
              <a:prstGeom prst="rect">
                <a:avLst/>
              </a:prstGeom>
              <a:blipFill>
                <a:blip r:embed="rId12"/>
                <a:stretch>
                  <a:fillRect r="-13158"/>
                </a:stretch>
              </a:blipFill>
              <a:ln>
                <a:noFill/>
              </a:ln>
            </p:spPr>
            <p:txBody>
              <a:bodyPr/>
              <a:lstStyle/>
              <a:p>
                <a:r>
                  <a:rPr lang="en-US">
                    <a:noFill/>
                  </a:rPr>
                  <a:t> </a:t>
                </a:r>
              </a:p>
            </p:txBody>
          </p:sp>
        </mc:Fallback>
      </mc:AlternateContent>
      <p:cxnSp>
        <p:nvCxnSpPr>
          <p:cNvPr id="86" name="Straight Connector 85"/>
          <p:cNvCxnSpPr/>
          <p:nvPr/>
        </p:nvCxnSpPr>
        <p:spPr>
          <a:xfrm flipH="1" flipV="1">
            <a:off x="4966667" y="4586940"/>
            <a:ext cx="2202884" cy="157224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6348144" y="967003"/>
                <a:ext cx="23999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=−3∗</m:t>
                      </m:r>
                      <m:r>
                        <a:rPr lang="en-CA" sz="2800" b="0" i="1" smtClean="0">
                          <a:solidFill>
                            <a:schemeClr val="tx1"/>
                          </a:solidFill>
                          <a:latin typeface="Cambria Math" panose="02040503050406030204" pitchFamily="18" charset="0"/>
                        </a:rPr>
                        <m:t>𝑥</m:t>
                      </m:r>
                      <m:r>
                        <a:rPr lang="en-CA" sz="2800" b="0" i="1" smtClean="0">
                          <a:solidFill>
                            <a:schemeClr val="tx1"/>
                          </a:solidFill>
                          <a:latin typeface="Cambria Math" panose="02040503050406030204" pitchFamily="18" charset="0"/>
                        </a:rPr>
                        <m:t>+4</m:t>
                      </m:r>
                    </m:oMath>
                  </m:oMathPara>
                </a14:m>
                <a:endParaRPr lang="en-CA" sz="280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348144" y="967003"/>
                <a:ext cx="2399952" cy="43088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034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PRACTICE OPPORTUNITY SOLUTION:</a:t>
            </a:r>
          </a:p>
        </p:txBody>
      </p:sp>
      <p:sp>
        <p:nvSpPr>
          <p:cNvPr id="7" name="Content Placeholder 2"/>
          <p:cNvSpPr txBox="1">
            <a:spLocks/>
          </p:cNvSpPr>
          <p:nvPr/>
        </p:nvSpPr>
        <p:spPr>
          <a:xfrm>
            <a:off x="283966" y="732219"/>
            <a:ext cx="9902347"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latin typeface="Montserrat" charset="0"/>
                <a:ea typeface="Montserrat" charset="0"/>
                <a:cs typeface="Montserrat" charset="0"/>
              </a:rPr>
              <a:t>Match the equations to the figures below and explain why:</a:t>
            </a:r>
          </a:p>
        </p:txBody>
      </p:sp>
      <p:cxnSp>
        <p:nvCxnSpPr>
          <p:cNvPr id="22" name="Straight Arrow Connector 21"/>
          <p:cNvCxnSpPr/>
          <p:nvPr/>
        </p:nvCxnSpPr>
        <p:spPr>
          <a:xfrm flipV="1">
            <a:off x="1382411" y="3078664"/>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13070" y="1059814"/>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793884" y="233802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3354462" y="114607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2530194" y="227160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354463" y="173778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2595987" y="169863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3" name="TextBox 32"/>
              <p:cNvSpPr txBox="1"/>
              <p:nvPr/>
            </p:nvSpPr>
            <p:spPr>
              <a:xfrm>
                <a:off x="2682195" y="3075294"/>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682195" y="3075294"/>
                <a:ext cx="447558" cy="461665"/>
              </a:xfrm>
              <a:prstGeom prst="rect">
                <a:avLst/>
              </a:prstGeom>
              <a:blipFill rotWithShape="0">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16200000">
                <a:off x="924594" y="1414650"/>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924594" y="1414650"/>
                <a:ext cx="453970" cy="461665"/>
              </a:xfrm>
              <a:prstGeom prst="rect">
                <a:avLst/>
              </a:prstGeom>
              <a:blipFill rotWithShape="0">
                <a:blip r:embed="rId4"/>
                <a:stretch>
                  <a:fillRect r="-13158"/>
                </a:stretch>
              </a:blipFill>
              <a:ln>
                <a:noFill/>
              </a:ln>
            </p:spPr>
            <p:txBody>
              <a:bodyPr/>
              <a:lstStyle/>
              <a:p>
                <a:r>
                  <a:rPr lang="en-CA">
                    <a:noFill/>
                  </a:rPr>
                  <a:t> </a:t>
                </a:r>
              </a:p>
            </p:txBody>
          </p:sp>
        </mc:Fallback>
      </mc:AlternateContent>
      <p:cxnSp>
        <p:nvCxnSpPr>
          <p:cNvPr id="35" name="Straight Connector 34"/>
          <p:cNvCxnSpPr/>
          <p:nvPr/>
        </p:nvCxnSpPr>
        <p:spPr>
          <a:xfrm flipH="1">
            <a:off x="1416734" y="1549605"/>
            <a:ext cx="2175038" cy="15661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751130" y="3432820"/>
                <a:ext cx="15062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=4∗</m:t>
                      </m:r>
                      <m:r>
                        <a:rPr lang="en-CA" sz="2800" b="0" i="1" smtClean="0">
                          <a:solidFill>
                            <a:schemeClr val="tx1"/>
                          </a:solidFill>
                          <a:latin typeface="Cambria Math" panose="02040503050406030204" pitchFamily="18" charset="0"/>
                        </a:rPr>
                        <m:t>𝑥</m:t>
                      </m:r>
                    </m:oMath>
                  </m:oMathPara>
                </a14:m>
                <a:endParaRPr lang="en-CA" sz="2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751130" y="3432820"/>
                <a:ext cx="1506246" cy="430887"/>
              </a:xfrm>
              <a:prstGeom prst="rect">
                <a:avLst/>
              </a:prstGeom>
              <a:blipFill rotWithShape="0">
                <a:blip r:embed="rId5"/>
                <a:stretch>
                  <a:fillRect/>
                </a:stretch>
              </a:blipFill>
            </p:spPr>
            <p:txBody>
              <a:bodyPr/>
              <a:lstStyle/>
              <a:p>
                <a:r>
                  <a:rPr lang="en-CA">
                    <a:noFill/>
                  </a:rPr>
                  <a:t> </a:t>
                </a:r>
              </a:p>
            </p:txBody>
          </p:sp>
        </mc:Fallback>
      </mc:AlternateContent>
      <p:cxnSp>
        <p:nvCxnSpPr>
          <p:cNvPr id="54" name="Straight Arrow Connector 53"/>
          <p:cNvCxnSpPr/>
          <p:nvPr/>
        </p:nvCxnSpPr>
        <p:spPr>
          <a:xfrm flipV="1">
            <a:off x="4609135" y="3018666"/>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639794" y="999816"/>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887499" y="172240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p:cNvSpPr/>
          <p:nvPr/>
        </p:nvSpPr>
        <p:spPr>
          <a:xfrm>
            <a:off x="6581186" y="108607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p:cNvSpPr/>
          <p:nvPr/>
        </p:nvSpPr>
        <p:spPr>
          <a:xfrm>
            <a:off x="5472719" y="205011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 59"/>
          <p:cNvSpPr/>
          <p:nvPr/>
        </p:nvSpPr>
        <p:spPr>
          <a:xfrm>
            <a:off x="6581187" y="16777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p:cNvSpPr/>
          <p:nvPr/>
        </p:nvSpPr>
        <p:spPr>
          <a:xfrm>
            <a:off x="5822711" y="163863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2" name="TextBox 61"/>
              <p:cNvSpPr txBox="1"/>
              <p:nvPr/>
            </p:nvSpPr>
            <p:spPr>
              <a:xfrm>
                <a:off x="5908919" y="3015296"/>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5908919" y="3015296"/>
                <a:ext cx="447558" cy="461665"/>
              </a:xfrm>
              <a:prstGeom prst="rect">
                <a:avLst/>
              </a:prstGeom>
              <a:blipFill rotWithShape="0">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rot="16200000">
                <a:off x="4151318" y="1354652"/>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4151318" y="1354652"/>
                <a:ext cx="453970" cy="461665"/>
              </a:xfrm>
              <a:prstGeom prst="rect">
                <a:avLst/>
              </a:prstGeom>
              <a:blipFill rotWithShape="0">
                <a:blip r:embed="rId7"/>
                <a:stretch>
                  <a:fillRect r="-13158"/>
                </a:stretch>
              </a:blipFill>
              <a:ln>
                <a:noFill/>
              </a:ln>
            </p:spPr>
            <p:txBody>
              <a:bodyPr/>
              <a:lstStyle/>
              <a:p>
                <a:r>
                  <a:rPr lang="en-CA">
                    <a:noFill/>
                  </a:rPr>
                  <a:t> </a:t>
                </a:r>
              </a:p>
            </p:txBody>
          </p:sp>
        </mc:Fallback>
      </mc:AlternateContent>
      <p:cxnSp>
        <p:nvCxnSpPr>
          <p:cNvPr id="64" name="Straight Connector 63"/>
          <p:cNvCxnSpPr/>
          <p:nvPr/>
        </p:nvCxnSpPr>
        <p:spPr>
          <a:xfrm flipH="1">
            <a:off x="4639794" y="1489607"/>
            <a:ext cx="2178702" cy="8484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4977854" y="3372822"/>
                <a:ext cx="2132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=3∗</m:t>
                      </m:r>
                      <m:r>
                        <a:rPr lang="en-CA" sz="2800" b="0" i="1" smtClean="0">
                          <a:solidFill>
                            <a:schemeClr val="tx1"/>
                          </a:solidFill>
                          <a:latin typeface="Cambria Math" panose="02040503050406030204" pitchFamily="18" charset="0"/>
                        </a:rPr>
                        <m:t>𝑥</m:t>
                      </m:r>
                      <m:r>
                        <a:rPr lang="en-CA" sz="2800" b="0" i="1" smtClean="0">
                          <a:solidFill>
                            <a:schemeClr val="tx1"/>
                          </a:solidFill>
                          <a:latin typeface="Cambria Math" panose="02040503050406030204" pitchFamily="18" charset="0"/>
                        </a:rPr>
                        <m:t>+5</m:t>
                      </m:r>
                    </m:oMath>
                  </m:oMathPara>
                </a14:m>
                <a:endParaRPr lang="en-CA" sz="28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977854" y="3372822"/>
                <a:ext cx="2132250" cy="430887"/>
              </a:xfrm>
              <a:prstGeom prst="rect">
                <a:avLst/>
              </a:prstGeom>
              <a:blipFill rotWithShape="0">
                <a:blip r:embed="rId8"/>
                <a:stretch>
                  <a:fillRect/>
                </a:stretch>
              </a:blipFill>
            </p:spPr>
            <p:txBody>
              <a:bodyPr/>
              <a:lstStyle/>
              <a:p>
                <a:r>
                  <a:rPr lang="en-CA">
                    <a:noFill/>
                  </a:rPr>
                  <a:t> </a:t>
                </a:r>
              </a:p>
            </p:txBody>
          </p:sp>
        </mc:Fallback>
      </mc:AlternateContent>
      <p:cxnSp>
        <p:nvCxnSpPr>
          <p:cNvPr id="66" name="Straight Arrow Connector 65"/>
          <p:cNvCxnSpPr/>
          <p:nvPr/>
        </p:nvCxnSpPr>
        <p:spPr>
          <a:xfrm flipV="1">
            <a:off x="7565190" y="2951311"/>
            <a:ext cx="2635687" cy="550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7595849" y="932461"/>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8184213" y="259201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9254742" y="221067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8712973" y="214425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9972195" y="192373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9753407" y="253284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3" name="TextBox 72"/>
              <p:cNvSpPr txBox="1"/>
              <p:nvPr/>
            </p:nvSpPr>
            <p:spPr>
              <a:xfrm>
                <a:off x="8864974" y="2947941"/>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8864974" y="2947941"/>
                <a:ext cx="447558" cy="461665"/>
              </a:xfrm>
              <a:prstGeom prst="rect">
                <a:avLst/>
              </a:prstGeom>
              <a:blipFill rotWithShape="0">
                <a:blip r:embed="rId9"/>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rot="16200000">
                <a:off x="7107373" y="1287297"/>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rot="16200000">
                <a:off x="7107373" y="1287297"/>
                <a:ext cx="453970" cy="461665"/>
              </a:xfrm>
              <a:prstGeom prst="rect">
                <a:avLst/>
              </a:prstGeom>
              <a:blipFill rotWithShape="0">
                <a:blip r:embed="rId10"/>
                <a:stretch>
                  <a:fillRect r="-13158"/>
                </a:stretch>
              </a:blipFill>
              <a:ln>
                <a:noFill/>
              </a:ln>
            </p:spPr>
            <p:txBody>
              <a:bodyPr/>
              <a:lstStyle/>
              <a:p>
                <a:r>
                  <a:rPr lang="en-CA">
                    <a:noFill/>
                  </a:rPr>
                  <a:t> </a:t>
                </a:r>
              </a:p>
            </p:txBody>
          </p:sp>
        </mc:Fallback>
      </mc:AlternateContent>
      <p:cxnSp>
        <p:nvCxnSpPr>
          <p:cNvPr id="75" name="Straight Connector 74"/>
          <p:cNvCxnSpPr/>
          <p:nvPr/>
        </p:nvCxnSpPr>
        <p:spPr>
          <a:xfrm flipH="1">
            <a:off x="7599513" y="2421665"/>
            <a:ext cx="2696205" cy="5667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p:cNvSpPr txBox="1"/>
              <p:nvPr/>
            </p:nvSpPr>
            <p:spPr>
              <a:xfrm>
                <a:off x="7933909" y="3305467"/>
                <a:ext cx="15062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=1∗</m:t>
                      </m:r>
                      <m:r>
                        <a:rPr lang="en-CA" sz="2800" b="0" i="1" smtClean="0">
                          <a:solidFill>
                            <a:schemeClr val="tx1"/>
                          </a:solidFill>
                          <a:latin typeface="Cambria Math" panose="02040503050406030204" pitchFamily="18" charset="0"/>
                        </a:rPr>
                        <m:t>𝑥</m:t>
                      </m:r>
                    </m:oMath>
                  </m:oMathPara>
                </a14:m>
                <a:endParaRPr lang="en-CA" sz="2800" dirty="0">
                  <a:solidFill>
                    <a:schemeClr val="tx1"/>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7933909" y="3305467"/>
                <a:ext cx="1506246" cy="430887"/>
              </a:xfrm>
              <a:prstGeom prst="rect">
                <a:avLst/>
              </a:prstGeom>
              <a:blipFill rotWithShape="0">
                <a:blip r:embed="rId11"/>
                <a:stretch>
                  <a:fillRect/>
                </a:stretch>
              </a:blipFill>
            </p:spPr>
            <p:txBody>
              <a:bodyPr/>
              <a:lstStyle/>
              <a:p>
                <a:r>
                  <a:rPr lang="en-CA">
                    <a:noFill/>
                  </a:rPr>
                  <a:t> </a:t>
                </a:r>
              </a:p>
            </p:txBody>
          </p:sp>
        </mc:Fallback>
      </mc:AlternateContent>
      <p:cxnSp>
        <p:nvCxnSpPr>
          <p:cNvPr id="77" name="Straight Arrow Connector 76"/>
          <p:cNvCxnSpPr/>
          <p:nvPr/>
        </p:nvCxnSpPr>
        <p:spPr>
          <a:xfrm>
            <a:off x="4021564" y="6055755"/>
            <a:ext cx="2768671" cy="21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052223" y="3981807"/>
            <a:ext cx="0" cy="2096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299928" y="470440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p:cNvSpPr/>
          <p:nvPr/>
        </p:nvSpPr>
        <p:spPr>
          <a:xfrm>
            <a:off x="4467036" y="391801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p:cNvSpPr/>
          <p:nvPr/>
        </p:nvSpPr>
        <p:spPr>
          <a:xfrm>
            <a:off x="5759780" y="548870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81"/>
          <p:cNvSpPr/>
          <p:nvPr/>
        </p:nvSpPr>
        <p:spPr>
          <a:xfrm>
            <a:off x="5993616" y="465978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Oval 82"/>
          <p:cNvSpPr/>
          <p:nvPr/>
        </p:nvSpPr>
        <p:spPr>
          <a:xfrm>
            <a:off x="5235140" y="46206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4" name="TextBox 83"/>
              <p:cNvSpPr txBox="1"/>
              <p:nvPr/>
            </p:nvSpPr>
            <p:spPr>
              <a:xfrm>
                <a:off x="5321348" y="5997287"/>
                <a:ext cx="44755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𝒙</m:t>
                      </m:r>
                    </m:oMath>
                  </m:oMathPara>
                </a14:m>
                <a:endParaRPr lang="en-CA" sz="2400" b="1"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5321348" y="5997287"/>
                <a:ext cx="447558" cy="461665"/>
              </a:xfrm>
              <a:prstGeom prst="rect">
                <a:avLst/>
              </a:prstGeom>
              <a:blipFill rotWithShape="0">
                <a:blip r:embed="rId12"/>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rot="16200000">
                <a:off x="3563747" y="4336643"/>
                <a:ext cx="45397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tx1"/>
                          </a:solidFill>
                          <a:latin typeface="Cambria Math" panose="02040503050406030204" pitchFamily="18" charset="0"/>
                        </a:rPr>
                        <m:t>𝒚</m:t>
                      </m:r>
                    </m:oMath>
                  </m:oMathPara>
                </a14:m>
                <a:endParaRPr lang="en-CA" sz="2400" b="1" dirty="0">
                  <a:solidFill>
                    <a:schemeClr val="tx1"/>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rot="16200000">
                <a:off x="3563747" y="4336643"/>
                <a:ext cx="453970" cy="461665"/>
              </a:xfrm>
              <a:prstGeom prst="rect">
                <a:avLst/>
              </a:prstGeom>
              <a:blipFill rotWithShape="0">
                <a:blip r:embed="rId13"/>
                <a:stretch>
                  <a:fillRect r="-13158"/>
                </a:stretch>
              </a:blipFill>
              <a:ln>
                <a:noFill/>
              </a:ln>
            </p:spPr>
            <p:txBody>
              <a:bodyPr/>
              <a:lstStyle/>
              <a:p>
                <a:r>
                  <a:rPr lang="en-CA">
                    <a:noFill/>
                  </a:rPr>
                  <a:t> </a:t>
                </a:r>
              </a:p>
            </p:txBody>
          </p:sp>
        </mc:Fallback>
      </mc:AlternateContent>
      <p:cxnSp>
        <p:nvCxnSpPr>
          <p:cNvPr id="86" name="Straight Connector 85"/>
          <p:cNvCxnSpPr/>
          <p:nvPr/>
        </p:nvCxnSpPr>
        <p:spPr>
          <a:xfrm flipH="1" flipV="1">
            <a:off x="4378303" y="4229864"/>
            <a:ext cx="2202884" cy="157224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4390283" y="6354813"/>
                <a:ext cx="23999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solidFill>
                          <a:latin typeface="Cambria Math" panose="02040503050406030204" pitchFamily="18" charset="0"/>
                        </a:rPr>
                        <m:t>𝑦</m:t>
                      </m:r>
                      <m:r>
                        <a:rPr lang="en-CA" sz="2800" b="0" i="1" smtClean="0">
                          <a:solidFill>
                            <a:schemeClr val="tx1"/>
                          </a:solidFill>
                          <a:latin typeface="Cambria Math" panose="02040503050406030204" pitchFamily="18" charset="0"/>
                        </a:rPr>
                        <m:t>=−3∗</m:t>
                      </m:r>
                      <m:r>
                        <a:rPr lang="en-CA" sz="2800" b="0" i="1" smtClean="0">
                          <a:solidFill>
                            <a:schemeClr val="tx1"/>
                          </a:solidFill>
                          <a:latin typeface="Cambria Math" panose="02040503050406030204" pitchFamily="18" charset="0"/>
                        </a:rPr>
                        <m:t>𝑥</m:t>
                      </m:r>
                      <m:r>
                        <a:rPr lang="en-CA" sz="2800" b="0" i="1" smtClean="0">
                          <a:solidFill>
                            <a:schemeClr val="tx1"/>
                          </a:solidFill>
                          <a:latin typeface="Cambria Math" panose="02040503050406030204" pitchFamily="18" charset="0"/>
                        </a:rPr>
                        <m:t>+4</m:t>
                      </m:r>
                    </m:oMath>
                  </m:oMathPara>
                </a14:m>
                <a:endParaRPr lang="en-CA" sz="280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4390283" y="6354813"/>
                <a:ext cx="2399952" cy="430887"/>
              </a:xfrm>
              <a:prstGeom prst="rect">
                <a:avLst/>
              </a:prstGeom>
              <a:blipFill rotWithShape="0">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14510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50549" y="869161"/>
            <a:ext cx="5719621" cy="2739948"/>
            <a:chOff x="550549" y="737081"/>
            <a:chExt cx="5719621" cy="2739948"/>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50549" y="737081"/>
              <a:ext cx="5719621"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LAUNCH A TRAINING JOB FROM AWS CONSOLE DEMO PART #1</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27644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D7D7F9AA-3DC5-4791-A38E-70DB990E6198}"/>
              </a:ext>
            </a:extLst>
          </p:cNvPr>
          <p:cNvPicPr>
            <a:picLocks noChangeAspect="1"/>
          </p:cNvPicPr>
          <p:nvPr/>
        </p:nvPicPr>
        <p:blipFill>
          <a:blip r:embed="rId2"/>
          <a:stretch>
            <a:fillRect/>
          </a:stretch>
        </p:blipFill>
        <p:spPr>
          <a:xfrm>
            <a:off x="211347" y="1948224"/>
            <a:ext cx="11769306" cy="3710704"/>
          </a:xfrm>
          <a:prstGeom prst="rect">
            <a:avLst/>
          </a:prstGeom>
        </p:spPr>
      </p:pic>
      <p:sp>
        <p:nvSpPr>
          <p:cNvPr id="4" name="TextBox 3">
            <a:extLst>
              <a:ext uri="{FF2B5EF4-FFF2-40B4-BE49-F238E27FC236}">
                <a16:creationId xmlns:a16="http://schemas.microsoft.com/office/drawing/2014/main" id="{C7A7C5DB-3427-43C4-A5EA-24D9775CC697}"/>
              </a:ext>
            </a:extLst>
          </p:cNvPr>
          <p:cNvSpPr txBox="1"/>
          <p:nvPr/>
        </p:nvSpPr>
        <p:spPr>
          <a:xfrm>
            <a:off x="2493738" y="1383738"/>
            <a:ext cx="7391767"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solidFill>
                  <a:srgbClr val="FF9900"/>
                </a:solidFill>
              </a:defRPr>
            </a:lvl1pPr>
          </a:lstStyle>
          <a:p>
            <a:r>
              <a:rPr lang="en-US" dirty="0"/>
              <a:t>CREATE AN S3 BUCKET AND UPLOAD THE TRAINING DATASETS</a:t>
            </a:r>
          </a:p>
        </p:txBody>
      </p:sp>
    </p:spTree>
    <p:extLst>
      <p:ext uri="{BB962C8B-B14F-4D97-AF65-F5344CB8AC3E}">
        <p14:creationId xmlns:p14="http://schemas.microsoft.com/office/powerpoint/2010/main" val="146067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DB9777CB-7204-4E5C-8893-3B6EB3ACD7CB}"/>
              </a:ext>
            </a:extLst>
          </p:cNvPr>
          <p:cNvPicPr>
            <a:picLocks noChangeAspect="1"/>
          </p:cNvPicPr>
          <p:nvPr/>
        </p:nvPicPr>
        <p:blipFill>
          <a:blip r:embed="rId2"/>
          <a:stretch>
            <a:fillRect/>
          </a:stretch>
        </p:blipFill>
        <p:spPr>
          <a:xfrm>
            <a:off x="599418" y="1965187"/>
            <a:ext cx="10993163" cy="2927625"/>
          </a:xfrm>
          <a:prstGeom prst="rect">
            <a:avLst/>
          </a:prstGeom>
        </p:spPr>
      </p:pic>
      <p:sp>
        <p:nvSpPr>
          <p:cNvPr id="5" name="TextBox 4">
            <a:extLst>
              <a:ext uri="{FF2B5EF4-FFF2-40B4-BE49-F238E27FC236}">
                <a16:creationId xmlns:a16="http://schemas.microsoft.com/office/drawing/2014/main" id="{64B74663-76B4-4416-B770-7BA84E1C5731}"/>
              </a:ext>
            </a:extLst>
          </p:cNvPr>
          <p:cNvSpPr txBox="1"/>
          <p:nvPr/>
        </p:nvSpPr>
        <p:spPr>
          <a:xfrm>
            <a:off x="2457449" y="1041857"/>
            <a:ext cx="6280069" cy="923330"/>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CREATE THREE FOLDERS FOR TRAIN, TEST AND OUTPUT. NOTE THAT THE OUTPUT IS THE LOCATION TO STORE THE MODEL ARTIFACTS</a:t>
            </a:r>
          </a:p>
        </p:txBody>
      </p:sp>
    </p:spTree>
    <p:extLst>
      <p:ext uri="{BB962C8B-B14F-4D97-AF65-F5344CB8AC3E}">
        <p14:creationId xmlns:p14="http://schemas.microsoft.com/office/powerpoint/2010/main" val="56223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3B0369EA-FA85-40B1-A644-2101A19A6FD3}"/>
              </a:ext>
            </a:extLst>
          </p:cNvPr>
          <p:cNvPicPr>
            <a:picLocks noChangeAspect="1"/>
          </p:cNvPicPr>
          <p:nvPr/>
        </p:nvPicPr>
        <p:blipFill>
          <a:blip r:embed="rId2"/>
          <a:stretch>
            <a:fillRect/>
          </a:stretch>
        </p:blipFill>
        <p:spPr>
          <a:xfrm>
            <a:off x="209550" y="1933181"/>
            <a:ext cx="11772900" cy="3398363"/>
          </a:xfrm>
          <a:prstGeom prst="rect">
            <a:avLst/>
          </a:prstGeom>
        </p:spPr>
      </p:pic>
      <p:sp>
        <p:nvSpPr>
          <p:cNvPr id="5" name="TextBox 4">
            <a:extLst>
              <a:ext uri="{FF2B5EF4-FFF2-40B4-BE49-F238E27FC236}">
                <a16:creationId xmlns:a16="http://schemas.microsoft.com/office/drawing/2014/main" id="{22202380-4CC2-4797-9609-03DCD608CDD1}"/>
              </a:ext>
            </a:extLst>
          </p:cNvPr>
          <p:cNvSpPr txBox="1"/>
          <p:nvPr/>
        </p:nvSpPr>
        <p:spPr>
          <a:xfrm>
            <a:off x="2457449" y="1041857"/>
            <a:ext cx="6280069"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NAVIGATE TO SAGEMAKER AND CLICK ON TRAINING JOBS AND THEN CREATE TRAINING JOB</a:t>
            </a:r>
          </a:p>
        </p:txBody>
      </p:sp>
    </p:spTree>
    <p:extLst>
      <p:ext uri="{BB962C8B-B14F-4D97-AF65-F5344CB8AC3E}">
        <p14:creationId xmlns:p14="http://schemas.microsoft.com/office/powerpoint/2010/main" val="247174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2202380-4CC2-4797-9609-03DCD608CDD1}"/>
              </a:ext>
            </a:extLst>
          </p:cNvPr>
          <p:cNvSpPr txBox="1"/>
          <p:nvPr/>
        </p:nvSpPr>
        <p:spPr>
          <a:xfrm>
            <a:off x="2295524" y="718691"/>
            <a:ext cx="7419976"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NOTE THAT THE TARGET OUTPUT IS IN THE FIRST COLUMN. MAKE SURE THAT NO HEADERS ARE PRESENT. </a:t>
            </a:r>
          </a:p>
        </p:txBody>
      </p:sp>
      <p:pic>
        <p:nvPicPr>
          <p:cNvPr id="7" name="Picture 6">
            <a:extLst>
              <a:ext uri="{FF2B5EF4-FFF2-40B4-BE49-F238E27FC236}">
                <a16:creationId xmlns:a16="http://schemas.microsoft.com/office/drawing/2014/main" id="{4656C4AC-BC5E-488B-A7CA-9B5FBC1F951B}"/>
              </a:ext>
            </a:extLst>
          </p:cNvPr>
          <p:cNvPicPr>
            <a:picLocks noChangeAspect="1"/>
          </p:cNvPicPr>
          <p:nvPr/>
        </p:nvPicPr>
        <p:blipFill>
          <a:blip r:embed="rId2"/>
          <a:stretch>
            <a:fillRect/>
          </a:stretch>
        </p:blipFill>
        <p:spPr>
          <a:xfrm>
            <a:off x="1019174" y="1455898"/>
            <a:ext cx="10182226" cy="4889147"/>
          </a:xfrm>
          <a:prstGeom prst="rect">
            <a:avLst/>
          </a:prstGeom>
        </p:spPr>
      </p:pic>
    </p:spTree>
    <p:extLst>
      <p:ext uri="{BB962C8B-B14F-4D97-AF65-F5344CB8AC3E}">
        <p14:creationId xmlns:p14="http://schemas.microsoft.com/office/powerpoint/2010/main" val="388011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5D00B79E-176E-48A2-9CB2-90CAF616820C}"/>
              </a:ext>
            </a:extLst>
          </p:cNvPr>
          <p:cNvPicPr>
            <a:picLocks noChangeAspect="1"/>
          </p:cNvPicPr>
          <p:nvPr/>
        </p:nvPicPr>
        <p:blipFill>
          <a:blip r:embed="rId2"/>
          <a:stretch>
            <a:fillRect/>
          </a:stretch>
        </p:blipFill>
        <p:spPr>
          <a:xfrm>
            <a:off x="704849" y="1512092"/>
            <a:ext cx="10582275" cy="4894675"/>
          </a:xfrm>
          <a:prstGeom prst="rect">
            <a:avLst/>
          </a:prstGeom>
        </p:spPr>
      </p:pic>
      <p:sp>
        <p:nvSpPr>
          <p:cNvPr id="5" name="TextBox 4">
            <a:extLst>
              <a:ext uri="{FF2B5EF4-FFF2-40B4-BE49-F238E27FC236}">
                <a16:creationId xmlns:a16="http://schemas.microsoft.com/office/drawing/2014/main" id="{63C16427-D92B-4928-9C19-4EBAC4E01FD3}"/>
              </a:ext>
            </a:extLst>
          </p:cNvPr>
          <p:cNvSpPr txBox="1"/>
          <p:nvPr/>
        </p:nvSpPr>
        <p:spPr>
          <a:xfrm>
            <a:off x="3019424" y="865761"/>
            <a:ext cx="5657851"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A NAME AND CHOOSE A LINEAR LEARNER ALGORITHM</a:t>
            </a:r>
          </a:p>
        </p:txBody>
      </p:sp>
    </p:spTree>
    <p:extLst>
      <p:ext uri="{BB962C8B-B14F-4D97-AF65-F5344CB8AC3E}">
        <p14:creationId xmlns:p14="http://schemas.microsoft.com/office/powerpoint/2010/main" val="142416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523220"/>
          </a:xfrm>
          <a:prstGeom prst="rect">
            <a:avLst/>
          </a:prstGeom>
        </p:spPr>
        <p:txBody>
          <a:bodyPr wrap="square">
            <a:spAutoFit/>
          </a:bodyPr>
          <a:lstStyle>
            <a:defPPr>
              <a:defRPr lang="en-US"/>
            </a:defPPr>
            <a:lvl1pPr>
              <a:defRPr sz="2800" b="1">
                <a:solidFill>
                  <a:srgbClr val="0054A7"/>
                </a:solidFill>
                <a:latin typeface="Montserrat" charset="0"/>
              </a:defRPr>
            </a:lvl1pPr>
          </a:lstStyle>
          <a:p>
            <a:r>
              <a:rPr lang="en-CA" dirty="0">
                <a:solidFill>
                  <a:srgbClr val="FF9900"/>
                </a:solidFill>
              </a:rPr>
              <a:t>PROJECT CARD</a:t>
            </a:r>
          </a:p>
        </p:txBody>
      </p:sp>
      <p:sp>
        <p:nvSpPr>
          <p:cNvPr id="11" name="Rectangle 10">
            <a:extLst>
              <a:ext uri="{FF2B5EF4-FFF2-40B4-BE49-F238E27FC236}">
                <a16:creationId xmlns:a16="http://schemas.microsoft.com/office/drawing/2014/main" id="{24B42103-EEA5-40BF-ADFD-24D36FA4268E}"/>
              </a:ext>
            </a:extLst>
          </p:cNvPr>
          <p:cNvSpPr/>
          <p:nvPr/>
        </p:nvSpPr>
        <p:spPr>
          <a:xfrm>
            <a:off x="176351" y="611344"/>
            <a:ext cx="7539447" cy="6167842"/>
          </a:xfrm>
          <a:prstGeom prst="rect">
            <a:avLst/>
          </a:prstGeom>
        </p:spPr>
        <p:txBody>
          <a:bodyPr wrap="square">
            <a:spAutoFit/>
          </a:bodyPr>
          <a:lstStyle/>
          <a:p>
            <a:pPr marL="285750" indent="-285750">
              <a:buFont typeface="Arial" panose="020B0604020202020204" pitchFamily="34" charset="0"/>
              <a:buChar char="•"/>
            </a:pPr>
            <a:endParaRPr lang="en-US" b="1" dirty="0">
              <a:solidFill>
                <a:schemeClr val="tx1"/>
              </a:solidFill>
              <a:latin typeface="Montserrat" charset="0"/>
            </a:endParaRPr>
          </a:p>
          <a:p>
            <a:r>
              <a:rPr lang="en-CA" b="1" u="sng" dirty="0">
                <a:solidFill>
                  <a:schemeClr val="tx1"/>
                </a:solidFill>
                <a:latin typeface="Montserrat" charset="0"/>
              </a:rPr>
              <a:t>GOAL: </a:t>
            </a:r>
          </a:p>
          <a:p>
            <a:pPr marL="285750" indent="-285750">
              <a:buFont typeface="Arial" panose="020B0604020202020204" pitchFamily="34" charset="0"/>
              <a:buChar char="•"/>
            </a:pPr>
            <a:r>
              <a:rPr lang="en-CA" i="1" dirty="0">
                <a:solidFill>
                  <a:schemeClr val="tx1"/>
                </a:solidFill>
                <a:latin typeface="Montserrat" charset="0"/>
              </a:rPr>
              <a:t>Build, train, test and deploy a machine learning model to predict chances of university admission into a particular university </a:t>
            </a:r>
            <a:r>
              <a:rPr lang="en-CA" sz="1400" dirty="0">
                <a:solidFill>
                  <a:schemeClr val="tx1"/>
                </a:solidFill>
                <a:latin typeface="Montserrat" pitchFamily="2" charset="77"/>
              </a:rPr>
              <a:t>given student’s profile.</a:t>
            </a:r>
          </a:p>
          <a:p>
            <a:endParaRPr lang="en-CA" b="1" dirty="0">
              <a:solidFill>
                <a:schemeClr val="tx1"/>
              </a:solidFill>
              <a:latin typeface="Montserrat" charset="0"/>
            </a:endParaRPr>
          </a:p>
          <a:p>
            <a:r>
              <a:rPr lang="en-CA" b="1" u="sng" dirty="0">
                <a:solidFill>
                  <a:schemeClr val="tx1"/>
                </a:solidFill>
                <a:latin typeface="Montserrat" charset="0"/>
              </a:rPr>
              <a:t>TOOL: </a:t>
            </a:r>
          </a:p>
          <a:p>
            <a:pPr marL="342900" indent="-342900">
              <a:buFont typeface="Arial" panose="020B0604020202020204" pitchFamily="34" charset="0"/>
              <a:buChar char="•"/>
            </a:pPr>
            <a:r>
              <a:rPr lang="en-CA" i="1" dirty="0">
                <a:solidFill>
                  <a:schemeClr val="tx1"/>
                </a:solidFill>
                <a:latin typeface="Montserrat" charset="0"/>
              </a:rPr>
              <a:t>AWS </a:t>
            </a:r>
            <a:r>
              <a:rPr lang="en-CA" i="1" dirty="0" err="1">
                <a:solidFill>
                  <a:schemeClr val="tx1"/>
                </a:solidFill>
                <a:latin typeface="Montserrat" charset="0"/>
              </a:rPr>
              <a:t>SageMaker</a:t>
            </a:r>
            <a:r>
              <a:rPr lang="en-CA" i="1" dirty="0">
                <a:solidFill>
                  <a:schemeClr val="tx1"/>
                </a:solidFill>
                <a:latin typeface="Montserrat" charset="0"/>
              </a:rPr>
              <a:t> – Launching a Training job from the Management Console</a:t>
            </a:r>
          </a:p>
          <a:p>
            <a:endParaRPr lang="en-CA" b="1" dirty="0">
              <a:solidFill>
                <a:schemeClr val="tx1"/>
              </a:solidFill>
              <a:latin typeface="Montserrat" charset="0"/>
            </a:endParaRPr>
          </a:p>
          <a:p>
            <a:r>
              <a:rPr lang="en-CA" b="1" u="sng" dirty="0">
                <a:solidFill>
                  <a:schemeClr val="tx1"/>
                </a:solidFill>
                <a:latin typeface="Montserrat" charset="0"/>
              </a:rPr>
              <a:t>PRACTICAL REAL-WORLD APPLICATION:</a:t>
            </a:r>
          </a:p>
          <a:p>
            <a:pPr marL="285750" indent="-285750">
              <a:buFont typeface="Arial" panose="020B0604020202020204" pitchFamily="34" charset="0"/>
              <a:buChar char="•"/>
            </a:pPr>
            <a:r>
              <a:rPr lang="en-CA" i="1" dirty="0">
                <a:solidFill>
                  <a:schemeClr val="tx1"/>
                </a:solidFill>
                <a:latin typeface="Montserrat" charset="0"/>
              </a:rPr>
              <a:t>This project can be effectively used by university admission departments to determine top qualifying students. </a:t>
            </a:r>
          </a:p>
          <a:p>
            <a:endParaRPr lang="en-CA" b="1" dirty="0">
              <a:solidFill>
                <a:schemeClr val="tx1"/>
              </a:solidFill>
              <a:latin typeface="Montserrat" charset="0"/>
            </a:endParaRPr>
          </a:p>
          <a:p>
            <a:r>
              <a:rPr lang="en-CA" b="1" u="sng" dirty="0">
                <a:solidFill>
                  <a:schemeClr val="tx1"/>
                </a:solidFill>
                <a:latin typeface="Montserrat" charset="0"/>
              </a:rPr>
              <a:t>DATA: </a:t>
            </a:r>
          </a:p>
          <a:p>
            <a:endParaRPr lang="en-CA" b="1" u="sng" dirty="0">
              <a:solidFill>
                <a:schemeClr val="tx1"/>
              </a:solidFill>
              <a:latin typeface="Montserrat" charset="0"/>
            </a:endParaRPr>
          </a:p>
          <a:p>
            <a:r>
              <a:rPr lang="en-US" b="1" i="1" dirty="0">
                <a:solidFill>
                  <a:schemeClr val="tx1"/>
                </a:solidFill>
                <a:latin typeface="Montserrat" charset="0"/>
              </a:rPr>
              <a:t>INPUTS (FEATURES):</a:t>
            </a:r>
          </a:p>
          <a:p>
            <a:pPr marL="285750" lvl="2" indent="-285750">
              <a:buFont typeface="Arial" panose="020B0604020202020204" pitchFamily="34" charset="0"/>
              <a:buChar char="•"/>
            </a:pPr>
            <a:r>
              <a:rPr lang="en-US" i="1" dirty="0">
                <a:solidFill>
                  <a:schemeClr val="tx1"/>
                </a:solidFill>
                <a:latin typeface="Montserrat" charset="0"/>
              </a:rPr>
              <a:t>GRE Scores (out of 340)</a:t>
            </a:r>
          </a:p>
          <a:p>
            <a:pPr marL="285750" lvl="2" indent="-285750">
              <a:buFont typeface="Arial" panose="020B0604020202020204" pitchFamily="34" charset="0"/>
              <a:buChar char="•"/>
            </a:pPr>
            <a:r>
              <a:rPr lang="en-US" i="1" dirty="0">
                <a:solidFill>
                  <a:schemeClr val="tx1"/>
                </a:solidFill>
                <a:latin typeface="Montserrat" charset="0"/>
              </a:rPr>
              <a:t>TOEFL Scores (out of 120)</a:t>
            </a:r>
          </a:p>
          <a:p>
            <a:pPr marL="285750" lvl="2" indent="-285750">
              <a:buFont typeface="Arial" panose="020B0604020202020204" pitchFamily="34" charset="0"/>
              <a:buChar char="•"/>
            </a:pPr>
            <a:r>
              <a:rPr lang="en-US" i="1" dirty="0">
                <a:solidFill>
                  <a:schemeClr val="tx1"/>
                </a:solidFill>
                <a:latin typeface="Montserrat" charset="0"/>
              </a:rPr>
              <a:t>University Rating (out of 5)</a:t>
            </a:r>
          </a:p>
          <a:p>
            <a:pPr marL="285750" lvl="2" indent="-285750">
              <a:buFont typeface="Arial" panose="020B0604020202020204" pitchFamily="34" charset="0"/>
              <a:buChar char="•"/>
            </a:pPr>
            <a:r>
              <a:rPr lang="en-US" i="1" dirty="0">
                <a:solidFill>
                  <a:schemeClr val="tx1"/>
                </a:solidFill>
                <a:latin typeface="Montserrat" charset="0"/>
              </a:rPr>
              <a:t>Statement of Purpose (SOP) </a:t>
            </a:r>
          </a:p>
          <a:p>
            <a:pPr marL="285750" lvl="2" indent="-285750">
              <a:buFont typeface="Arial" panose="020B0604020202020204" pitchFamily="34" charset="0"/>
              <a:buChar char="•"/>
            </a:pPr>
            <a:r>
              <a:rPr lang="en-US" i="1" dirty="0">
                <a:solidFill>
                  <a:schemeClr val="tx1"/>
                </a:solidFill>
                <a:latin typeface="Montserrat" charset="0"/>
              </a:rPr>
              <a:t>Letter of Recommendation (LOR) Strength (out of 5)</a:t>
            </a:r>
          </a:p>
          <a:p>
            <a:pPr marL="285750" lvl="2" indent="-285750">
              <a:buFont typeface="Arial" panose="020B0604020202020204" pitchFamily="34" charset="0"/>
              <a:buChar char="•"/>
            </a:pPr>
            <a:r>
              <a:rPr lang="en-US" i="1" dirty="0">
                <a:solidFill>
                  <a:schemeClr val="tx1"/>
                </a:solidFill>
                <a:latin typeface="Montserrat" charset="0"/>
              </a:rPr>
              <a:t>Undergraduate GPA (out of 10)</a:t>
            </a:r>
          </a:p>
          <a:p>
            <a:pPr marL="285750" lvl="2" indent="-285750">
              <a:buFont typeface="Arial" panose="020B0604020202020204" pitchFamily="34" charset="0"/>
              <a:buChar char="•"/>
            </a:pPr>
            <a:r>
              <a:rPr lang="en-US" i="1" dirty="0">
                <a:solidFill>
                  <a:schemeClr val="tx1"/>
                </a:solidFill>
                <a:latin typeface="Montserrat" charset="0"/>
              </a:rPr>
              <a:t>Research Experience (either 0 or 1)</a:t>
            </a:r>
          </a:p>
          <a:p>
            <a:endParaRPr lang="en-US" i="1" dirty="0">
              <a:solidFill>
                <a:schemeClr val="tx1"/>
              </a:solidFill>
              <a:latin typeface="Montserrat" charset="0"/>
            </a:endParaRPr>
          </a:p>
          <a:p>
            <a:r>
              <a:rPr lang="en-US" b="1" i="1" dirty="0">
                <a:solidFill>
                  <a:schemeClr val="tx1"/>
                </a:solidFill>
                <a:latin typeface="Montserrat" charset="0"/>
              </a:rPr>
              <a:t>OUTPUTS:</a:t>
            </a:r>
          </a:p>
          <a:p>
            <a:pPr marL="285750" indent="-285750">
              <a:buFont typeface="Arial" panose="020B0604020202020204" pitchFamily="34" charset="0"/>
              <a:buChar char="•"/>
            </a:pPr>
            <a:r>
              <a:rPr lang="en-US" i="1" dirty="0">
                <a:solidFill>
                  <a:schemeClr val="tx1"/>
                </a:solidFill>
                <a:latin typeface="Montserrat" charset="0"/>
              </a:rPr>
              <a:t>Chance of admission (ranging from 0 to 1)</a:t>
            </a:r>
          </a:p>
          <a:p>
            <a:pPr>
              <a:lnSpc>
                <a:spcPct val="120000"/>
              </a:lnSpc>
            </a:pPr>
            <a:r>
              <a:rPr lang="en-CA" i="1" dirty="0">
                <a:solidFill>
                  <a:schemeClr val="tx1"/>
                </a:solidFill>
                <a:latin typeface="Montserrat" charset="0"/>
              </a:rPr>
              <a:t>   </a:t>
            </a:r>
            <a:endParaRPr lang="ru-RU" i="1" dirty="0">
              <a:solidFill>
                <a:schemeClr val="tx1"/>
              </a:solidFill>
              <a:latin typeface="Montserrat" charset="0"/>
            </a:endParaRPr>
          </a:p>
          <a:p>
            <a:pPr marL="285750" indent="-285750">
              <a:buFont typeface="Arial" panose="020B0604020202020204" pitchFamily="34" charset="0"/>
              <a:buChar char="•"/>
            </a:pPr>
            <a:endParaRPr lang="en-CA" b="1" dirty="0">
              <a:solidFill>
                <a:schemeClr val="tx1"/>
              </a:solidFill>
              <a:latin typeface="Montserrat" charset="0"/>
            </a:endParaRPr>
          </a:p>
        </p:txBody>
      </p:sp>
      <p:sp>
        <p:nvSpPr>
          <p:cNvPr id="13" name="TextBox 12">
            <a:extLst>
              <a:ext uri="{FF2B5EF4-FFF2-40B4-BE49-F238E27FC236}">
                <a16:creationId xmlns:a16="http://schemas.microsoft.com/office/drawing/2014/main" id="{77E49157-0394-4791-92A0-16AFBFE7600A}"/>
              </a:ext>
            </a:extLst>
          </p:cNvPr>
          <p:cNvSpPr txBox="1"/>
          <p:nvPr/>
        </p:nvSpPr>
        <p:spPr>
          <a:xfrm>
            <a:off x="4080379" y="6079215"/>
            <a:ext cx="6100762" cy="584775"/>
          </a:xfrm>
          <a:prstGeom prst="rect">
            <a:avLst/>
          </a:prstGeom>
          <a:noFill/>
        </p:spPr>
        <p:txBody>
          <a:bodyPr wrap="square">
            <a:spAutoFit/>
          </a:bodyPr>
          <a:lstStyle/>
          <a:p>
            <a:r>
              <a:rPr lang="en-CA" sz="1600" dirty="0">
                <a:solidFill>
                  <a:schemeClr val="bg1"/>
                </a:solidFill>
              </a:rPr>
              <a:t>Image Source: </a:t>
            </a:r>
            <a:r>
              <a:rPr lang="en-CA" sz="1600" dirty="0">
                <a:solidFill>
                  <a:schemeClr val="bg1"/>
                </a:solidFill>
                <a:hlinkClick r:id="rId2">
                  <a:extLst>
                    <a:ext uri="{A12FA001-AC4F-418D-AE19-62706E023703}">
                      <ahyp:hlinkClr xmlns:ahyp="http://schemas.microsoft.com/office/drawing/2018/hyperlinkcolor" val="tx"/>
                    </a:ext>
                  </a:extLst>
                </a:hlinkClick>
              </a:rPr>
              <a:t>https://www.flickr.com/photos/pasa/6757993805</a:t>
            </a:r>
            <a:endParaRPr lang="en-CA" sz="1600" dirty="0">
              <a:solidFill>
                <a:schemeClr val="bg1"/>
              </a:solidFill>
            </a:endParaRPr>
          </a:p>
          <a:p>
            <a:r>
              <a:rPr lang="en-CA" sz="1600" dirty="0">
                <a:solidFill>
                  <a:schemeClr val="bg1"/>
                </a:solidFill>
              </a:rPr>
              <a:t>Dataset Source: </a:t>
            </a:r>
            <a:r>
              <a:rPr lang="en-CA" sz="1600" dirty="0">
                <a:solidFill>
                  <a:schemeClr val="bg1"/>
                </a:solidFill>
                <a:hlinkClick r:id="rId3">
                  <a:extLst>
                    <a:ext uri="{A12FA001-AC4F-418D-AE19-62706E023703}">
                      <ahyp:hlinkClr xmlns:ahyp="http://schemas.microsoft.com/office/drawing/2018/hyperlinkcolor" val="tx"/>
                    </a:ext>
                  </a:extLst>
                </a:hlinkClick>
              </a:rPr>
              <a:t>https://www.kaggle.com/ljanjughazyan/cars1</a:t>
            </a:r>
            <a:endParaRPr lang="en-CA" sz="1600" dirty="0">
              <a:solidFill>
                <a:schemeClr val="bg1"/>
              </a:solidFill>
            </a:endParaRPr>
          </a:p>
        </p:txBody>
      </p:sp>
      <p:pic>
        <p:nvPicPr>
          <p:cNvPr id="12" name="Picture 11" descr="A group of people standing in front of a crowd&#10;&#10;Description automatically generated">
            <a:extLst>
              <a:ext uri="{FF2B5EF4-FFF2-40B4-BE49-F238E27FC236}">
                <a16:creationId xmlns:a16="http://schemas.microsoft.com/office/drawing/2014/main" id="{641ABE98-4393-43EE-9E50-E516F3D7A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5442" y="1140593"/>
            <a:ext cx="4450207" cy="2647189"/>
          </a:xfrm>
          <a:prstGeom prst="rect">
            <a:avLst/>
          </a:prstGeom>
          <a:ln w="38100">
            <a:solidFill>
              <a:srgbClr val="FF9900"/>
            </a:solidFill>
          </a:ln>
        </p:spPr>
      </p:pic>
      <p:sp>
        <p:nvSpPr>
          <p:cNvPr id="17" name="Rectangle 16">
            <a:extLst>
              <a:ext uri="{FF2B5EF4-FFF2-40B4-BE49-F238E27FC236}">
                <a16:creationId xmlns:a16="http://schemas.microsoft.com/office/drawing/2014/main" id="{E05183BF-87B6-418B-9A10-9238560D0DC2}"/>
              </a:ext>
            </a:extLst>
          </p:cNvPr>
          <p:cNvSpPr/>
          <p:nvPr/>
        </p:nvSpPr>
        <p:spPr>
          <a:xfrm>
            <a:off x="2529667" y="6080236"/>
            <a:ext cx="7651474" cy="932563"/>
          </a:xfrm>
          <a:prstGeom prst="rect">
            <a:avLst/>
          </a:prstGeom>
        </p:spPr>
        <p:txBody>
          <a:bodyPr wrap="square">
            <a:spAutoFit/>
          </a:bodyPr>
          <a:lstStyle/>
          <a:p>
            <a:pPr marL="285750" indent="-285750">
              <a:buFont typeface="Arial" panose="020B0604020202020204" pitchFamily="34" charset="0"/>
              <a:buChar char="•"/>
            </a:pPr>
            <a:r>
              <a:rPr lang="en-CA" sz="1400" dirty="0">
                <a:solidFill>
                  <a:schemeClr val="tx1"/>
                </a:solidFill>
                <a:latin typeface="Montserrat" pitchFamily="2" charset="77"/>
              </a:rPr>
              <a:t>Data Source: </a:t>
            </a:r>
            <a:r>
              <a:rPr lang="en-CA" sz="1400" dirty="0">
                <a:solidFill>
                  <a:schemeClr val="tx1"/>
                </a:solidFill>
                <a:latin typeface="Montserrat" pitchFamily="2" charset="77"/>
                <a:hlinkClick r:id="rId5">
                  <a:extLst>
                    <a:ext uri="{A12FA001-AC4F-418D-AE19-62706E023703}">
                      <ahyp:hlinkClr xmlns:ahyp="http://schemas.microsoft.com/office/drawing/2018/hyperlinkcolor" val="tx"/>
                    </a:ext>
                  </a:extLst>
                </a:hlinkClick>
              </a:rPr>
              <a:t>https://www.kaggle.com/mohansacharya/graduate-admissions</a:t>
            </a:r>
            <a:endParaRPr lang="en-CA" sz="1400" dirty="0">
              <a:solidFill>
                <a:schemeClr val="tx1"/>
              </a:solidFill>
              <a:latin typeface="Montserrat" pitchFamily="2" charset="77"/>
            </a:endParaRPr>
          </a:p>
          <a:p>
            <a:pPr marL="285750" indent="-285750">
              <a:buFont typeface="Arial" panose="020B0604020202020204" pitchFamily="34" charset="0"/>
              <a:buChar char="•"/>
            </a:pPr>
            <a:r>
              <a:rPr lang="en-CA" sz="1400" dirty="0">
                <a:solidFill>
                  <a:schemeClr val="tx1"/>
                </a:solidFill>
                <a:latin typeface="Montserrat" pitchFamily="2" charset="77"/>
              </a:rPr>
              <a:t>Photo Credit: </a:t>
            </a:r>
            <a:r>
              <a:rPr lang="en-US" sz="1400" dirty="0">
                <a:solidFill>
                  <a:schemeClr val="tx1"/>
                </a:solidFill>
                <a:latin typeface="Montserrat" pitchFamily="2" charset="77"/>
                <a:hlinkClick r:id="rId6">
                  <a:extLst>
                    <a:ext uri="{A12FA001-AC4F-418D-AE19-62706E023703}">
                      <ahyp:hlinkClr xmlns:ahyp="http://schemas.microsoft.com/office/drawing/2018/hyperlinkcolor" val="tx"/>
                    </a:ext>
                  </a:extLst>
                </a:hlinkClick>
              </a:rPr>
              <a:t>https://www.pexels.com/photo/accomplishment-ceremony-education-graduation-267885/</a:t>
            </a:r>
            <a:endParaRPr lang="en-US" sz="1400" dirty="0">
              <a:solidFill>
                <a:schemeClr val="tx1"/>
              </a:solidFill>
              <a:latin typeface="Montserrat" pitchFamily="2" charset="77"/>
            </a:endParaRPr>
          </a:p>
          <a:p>
            <a:pPr marL="342900" indent="-285750" algn="just">
              <a:lnSpc>
                <a:spcPct val="90000"/>
              </a:lnSpc>
              <a:spcAft>
                <a:spcPts val="600"/>
              </a:spcAft>
              <a:buFont typeface="Arial" panose="020B0604020202020204" pitchFamily="34" charset="0"/>
              <a:buChar char="•"/>
            </a:pPr>
            <a:endParaRPr lang="en-CA" sz="1400" dirty="0">
              <a:solidFill>
                <a:schemeClr val="tx1"/>
              </a:solidFill>
              <a:latin typeface="Montserrat" pitchFamily="2" charset="77"/>
            </a:endParaRPr>
          </a:p>
        </p:txBody>
      </p:sp>
    </p:spTree>
    <p:extLst>
      <p:ext uri="{BB962C8B-B14F-4D97-AF65-F5344CB8AC3E}">
        <p14:creationId xmlns:p14="http://schemas.microsoft.com/office/powerpoint/2010/main" val="262288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A1F5F563-9FAB-4390-B519-D472C6EF9328}"/>
              </a:ext>
            </a:extLst>
          </p:cNvPr>
          <p:cNvSpPr txBox="1"/>
          <p:nvPr/>
        </p:nvSpPr>
        <p:spPr>
          <a:xfrm>
            <a:off x="1324948" y="673751"/>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FEATURE DIMENSION, MINI_BATCH_SIZE AND PREDICTOR TYPE (YOU WILL GET AN ERROR IF YOU DON’T PROVIDE THEM. </a:t>
            </a:r>
          </a:p>
        </p:txBody>
      </p:sp>
      <p:pic>
        <p:nvPicPr>
          <p:cNvPr id="6" name="Picture 5">
            <a:extLst>
              <a:ext uri="{FF2B5EF4-FFF2-40B4-BE49-F238E27FC236}">
                <a16:creationId xmlns:a16="http://schemas.microsoft.com/office/drawing/2014/main" id="{AC6ECF4C-B945-4A91-B63A-D974F2D6DC90}"/>
              </a:ext>
            </a:extLst>
          </p:cNvPr>
          <p:cNvPicPr>
            <a:picLocks noChangeAspect="1"/>
          </p:cNvPicPr>
          <p:nvPr/>
        </p:nvPicPr>
        <p:blipFill>
          <a:blip r:embed="rId2"/>
          <a:stretch>
            <a:fillRect/>
          </a:stretch>
        </p:blipFill>
        <p:spPr>
          <a:xfrm>
            <a:off x="167732" y="1461355"/>
            <a:ext cx="11856536" cy="5000090"/>
          </a:xfrm>
          <a:prstGeom prst="rect">
            <a:avLst/>
          </a:prstGeom>
        </p:spPr>
      </p:pic>
    </p:spTree>
    <p:extLst>
      <p:ext uri="{BB962C8B-B14F-4D97-AF65-F5344CB8AC3E}">
        <p14:creationId xmlns:p14="http://schemas.microsoft.com/office/powerpoint/2010/main" val="318488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59068223-5118-4703-A7C7-B29481286541}"/>
              </a:ext>
            </a:extLst>
          </p:cNvPr>
          <p:cNvPicPr>
            <a:picLocks noChangeAspect="1"/>
          </p:cNvPicPr>
          <p:nvPr/>
        </p:nvPicPr>
        <p:blipFill>
          <a:blip r:embed="rId2"/>
          <a:stretch>
            <a:fillRect/>
          </a:stretch>
        </p:blipFill>
        <p:spPr>
          <a:xfrm>
            <a:off x="284583" y="1476205"/>
            <a:ext cx="11622833" cy="4793465"/>
          </a:xfrm>
          <a:prstGeom prst="rect">
            <a:avLst/>
          </a:prstGeom>
        </p:spPr>
      </p:pic>
      <p:sp>
        <p:nvSpPr>
          <p:cNvPr id="5" name="TextBox 4">
            <a:extLst>
              <a:ext uri="{FF2B5EF4-FFF2-40B4-BE49-F238E27FC236}">
                <a16:creationId xmlns:a16="http://schemas.microsoft.com/office/drawing/2014/main" id="{CF6D1FB7-38CE-476A-B6C3-6581B839B8AB}"/>
              </a:ext>
            </a:extLst>
          </p:cNvPr>
          <p:cNvSpPr txBox="1"/>
          <p:nvPr/>
        </p:nvSpPr>
        <p:spPr>
          <a:xfrm>
            <a:off x="1520891" y="858417"/>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THE PATH TO THE TRAINING DATASET IN S3</a:t>
            </a:r>
          </a:p>
        </p:txBody>
      </p:sp>
    </p:spTree>
    <p:extLst>
      <p:ext uri="{BB962C8B-B14F-4D97-AF65-F5344CB8AC3E}">
        <p14:creationId xmlns:p14="http://schemas.microsoft.com/office/powerpoint/2010/main" val="420041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CF6D1FB7-38CE-476A-B6C3-6581B839B8AB}"/>
              </a:ext>
            </a:extLst>
          </p:cNvPr>
          <p:cNvSpPr txBox="1"/>
          <p:nvPr/>
        </p:nvSpPr>
        <p:spPr>
          <a:xfrm>
            <a:off x="1399593" y="1043083"/>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THE PATH TO THE TESTING DATASET IN S3</a:t>
            </a:r>
          </a:p>
        </p:txBody>
      </p:sp>
      <p:pic>
        <p:nvPicPr>
          <p:cNvPr id="9" name="Picture 8">
            <a:extLst>
              <a:ext uri="{FF2B5EF4-FFF2-40B4-BE49-F238E27FC236}">
                <a16:creationId xmlns:a16="http://schemas.microsoft.com/office/drawing/2014/main" id="{5E8A721A-3F20-4288-8A73-5CE012D864B1}"/>
              </a:ext>
            </a:extLst>
          </p:cNvPr>
          <p:cNvPicPr>
            <a:picLocks noChangeAspect="1"/>
          </p:cNvPicPr>
          <p:nvPr/>
        </p:nvPicPr>
        <p:blipFill>
          <a:blip r:embed="rId2"/>
          <a:stretch>
            <a:fillRect/>
          </a:stretch>
        </p:blipFill>
        <p:spPr>
          <a:xfrm>
            <a:off x="163286" y="1781747"/>
            <a:ext cx="11865428" cy="3433895"/>
          </a:xfrm>
          <a:prstGeom prst="rect">
            <a:avLst/>
          </a:prstGeom>
        </p:spPr>
      </p:pic>
    </p:spTree>
    <p:extLst>
      <p:ext uri="{BB962C8B-B14F-4D97-AF65-F5344CB8AC3E}">
        <p14:creationId xmlns:p14="http://schemas.microsoft.com/office/powerpoint/2010/main" val="129191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75F11638-AA20-4E15-9FB8-AB517D896D2B}"/>
              </a:ext>
            </a:extLst>
          </p:cNvPr>
          <p:cNvPicPr>
            <a:picLocks noChangeAspect="1"/>
          </p:cNvPicPr>
          <p:nvPr/>
        </p:nvPicPr>
        <p:blipFill>
          <a:blip r:embed="rId2"/>
          <a:stretch>
            <a:fillRect/>
          </a:stretch>
        </p:blipFill>
        <p:spPr>
          <a:xfrm>
            <a:off x="176844" y="1809158"/>
            <a:ext cx="11613502" cy="4411137"/>
          </a:xfrm>
          <a:prstGeom prst="rect">
            <a:avLst/>
          </a:prstGeom>
        </p:spPr>
      </p:pic>
      <p:sp>
        <p:nvSpPr>
          <p:cNvPr id="5" name="TextBox 4">
            <a:extLst>
              <a:ext uri="{FF2B5EF4-FFF2-40B4-BE49-F238E27FC236}">
                <a16:creationId xmlns:a16="http://schemas.microsoft.com/office/drawing/2014/main" id="{BD5C15BF-AAB8-46B0-863E-6F899E604A1A}"/>
              </a:ext>
            </a:extLst>
          </p:cNvPr>
          <p:cNvSpPr txBox="1"/>
          <p:nvPr/>
        </p:nvSpPr>
        <p:spPr>
          <a:xfrm>
            <a:off x="1399593" y="1043083"/>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SET THE OUTPUT LOCATION AND YOU CAN ENABLE SPOT INSTANCE AS WELL TO SAVE COSTS. CREATE TRAINING JOB. </a:t>
            </a:r>
          </a:p>
        </p:txBody>
      </p:sp>
    </p:spTree>
    <p:extLst>
      <p:ext uri="{BB962C8B-B14F-4D97-AF65-F5344CB8AC3E}">
        <p14:creationId xmlns:p14="http://schemas.microsoft.com/office/powerpoint/2010/main" val="376050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50549" y="869161"/>
            <a:ext cx="5817593" cy="2739948"/>
            <a:chOff x="550549" y="737081"/>
            <a:chExt cx="5817593" cy="2739948"/>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50549" y="737081"/>
              <a:ext cx="5817593"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LAUNCH A TRAINING JOB FROM AWS CONSOLE DEMO PART #2</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46209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653B3C8F-BC4B-4C43-A93D-E15B9161ADD6}"/>
              </a:ext>
            </a:extLst>
          </p:cNvPr>
          <p:cNvPicPr>
            <a:picLocks noChangeAspect="1"/>
          </p:cNvPicPr>
          <p:nvPr/>
        </p:nvPicPr>
        <p:blipFill>
          <a:blip r:embed="rId2"/>
          <a:stretch>
            <a:fillRect/>
          </a:stretch>
        </p:blipFill>
        <p:spPr>
          <a:xfrm>
            <a:off x="2584374" y="2217908"/>
            <a:ext cx="6111770" cy="3093988"/>
          </a:xfrm>
          <a:prstGeom prst="rect">
            <a:avLst/>
          </a:prstGeom>
        </p:spPr>
      </p:pic>
      <p:sp>
        <p:nvSpPr>
          <p:cNvPr id="5" name="TextBox 4">
            <a:extLst>
              <a:ext uri="{FF2B5EF4-FFF2-40B4-BE49-F238E27FC236}">
                <a16:creationId xmlns:a16="http://schemas.microsoft.com/office/drawing/2014/main" id="{8ED97130-3B88-4800-BF33-CC9120BA0C28}"/>
              </a:ext>
            </a:extLst>
          </p:cNvPr>
          <p:cNvSpPr txBox="1"/>
          <p:nvPr/>
        </p:nvSpPr>
        <p:spPr>
          <a:xfrm>
            <a:off x="1399593" y="1043083"/>
            <a:ext cx="8481332" cy="923330"/>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NOTE THAT YOU MIGHT GET THIS ERROR MESSAGE. THIS IS BECAUSE SAGEMAKER DOES NOT HAVE ACCESS TO THE S3 BUCKET. LET’S CHANGE THAT! </a:t>
            </a:r>
          </a:p>
        </p:txBody>
      </p:sp>
    </p:spTree>
    <p:extLst>
      <p:ext uri="{BB962C8B-B14F-4D97-AF65-F5344CB8AC3E}">
        <p14:creationId xmlns:p14="http://schemas.microsoft.com/office/powerpoint/2010/main" val="25456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6C447EA2-1E8E-4037-A21B-386DF8BB891D}"/>
              </a:ext>
            </a:extLst>
          </p:cNvPr>
          <p:cNvSpPr txBox="1"/>
          <p:nvPr/>
        </p:nvSpPr>
        <p:spPr>
          <a:xfrm>
            <a:off x="1978091" y="1043083"/>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NAVIGATE TO IAM AND ATTACH AMAZONS3FULLACCESS TO THE SAGEMAKER EXECUTION ROLE</a:t>
            </a:r>
          </a:p>
        </p:txBody>
      </p:sp>
      <p:pic>
        <p:nvPicPr>
          <p:cNvPr id="11" name="Picture 10">
            <a:extLst>
              <a:ext uri="{FF2B5EF4-FFF2-40B4-BE49-F238E27FC236}">
                <a16:creationId xmlns:a16="http://schemas.microsoft.com/office/drawing/2014/main" id="{4DCFCEF7-F3F4-4DDA-B0E5-3CC962131F11}"/>
              </a:ext>
            </a:extLst>
          </p:cNvPr>
          <p:cNvPicPr>
            <a:picLocks noChangeAspect="1"/>
          </p:cNvPicPr>
          <p:nvPr/>
        </p:nvPicPr>
        <p:blipFill>
          <a:blip r:embed="rId2"/>
          <a:stretch>
            <a:fillRect/>
          </a:stretch>
        </p:blipFill>
        <p:spPr>
          <a:xfrm>
            <a:off x="566370" y="1689414"/>
            <a:ext cx="11059259" cy="4338162"/>
          </a:xfrm>
          <a:prstGeom prst="rect">
            <a:avLst/>
          </a:prstGeom>
        </p:spPr>
      </p:pic>
    </p:spTree>
    <p:extLst>
      <p:ext uri="{BB962C8B-B14F-4D97-AF65-F5344CB8AC3E}">
        <p14:creationId xmlns:p14="http://schemas.microsoft.com/office/powerpoint/2010/main" val="416244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21503171-8566-4527-8F53-BB5373C9A78A}"/>
              </a:ext>
            </a:extLst>
          </p:cNvPr>
          <p:cNvPicPr>
            <a:picLocks noChangeAspect="1"/>
          </p:cNvPicPr>
          <p:nvPr/>
        </p:nvPicPr>
        <p:blipFill>
          <a:blip r:embed="rId2"/>
          <a:stretch>
            <a:fillRect/>
          </a:stretch>
        </p:blipFill>
        <p:spPr>
          <a:xfrm>
            <a:off x="526764" y="1498981"/>
            <a:ext cx="11362405" cy="4961050"/>
          </a:xfrm>
          <a:prstGeom prst="rect">
            <a:avLst/>
          </a:prstGeom>
        </p:spPr>
      </p:pic>
      <p:sp>
        <p:nvSpPr>
          <p:cNvPr id="5" name="TextBox 4">
            <a:extLst>
              <a:ext uri="{FF2B5EF4-FFF2-40B4-BE49-F238E27FC236}">
                <a16:creationId xmlns:a16="http://schemas.microsoft.com/office/drawing/2014/main" id="{CF0D26FA-FC24-4AEA-8CCF-CACD61B66D7C}"/>
              </a:ext>
            </a:extLst>
          </p:cNvPr>
          <p:cNvSpPr txBox="1"/>
          <p:nvPr/>
        </p:nvSpPr>
        <p:spPr>
          <a:xfrm>
            <a:off x="1681624" y="798577"/>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SELECT THE SAGEMAKER EXECUTION ROLE THAT HAS FULL S3 ACCESS. IT SHOULD WORK NOW!</a:t>
            </a:r>
          </a:p>
        </p:txBody>
      </p:sp>
    </p:spTree>
    <p:extLst>
      <p:ext uri="{BB962C8B-B14F-4D97-AF65-F5344CB8AC3E}">
        <p14:creationId xmlns:p14="http://schemas.microsoft.com/office/powerpoint/2010/main" val="154941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A78D47BA-15C1-46FD-BACE-AE52FF05AC33}"/>
              </a:ext>
            </a:extLst>
          </p:cNvPr>
          <p:cNvPicPr>
            <a:picLocks noChangeAspect="1"/>
          </p:cNvPicPr>
          <p:nvPr/>
        </p:nvPicPr>
        <p:blipFill>
          <a:blip r:embed="rId2"/>
          <a:stretch>
            <a:fillRect/>
          </a:stretch>
        </p:blipFill>
        <p:spPr>
          <a:xfrm>
            <a:off x="333321" y="2654568"/>
            <a:ext cx="11525358" cy="1548863"/>
          </a:xfrm>
          <a:prstGeom prst="rect">
            <a:avLst/>
          </a:prstGeom>
        </p:spPr>
      </p:pic>
      <p:sp>
        <p:nvSpPr>
          <p:cNvPr id="5" name="TextBox 4">
            <a:extLst>
              <a:ext uri="{FF2B5EF4-FFF2-40B4-BE49-F238E27FC236}">
                <a16:creationId xmlns:a16="http://schemas.microsoft.com/office/drawing/2014/main" id="{A327B986-B9AD-4B3B-BE46-62F9E1909F09}"/>
              </a:ext>
            </a:extLst>
          </p:cNvPr>
          <p:cNvSpPr txBox="1"/>
          <p:nvPr/>
        </p:nvSpPr>
        <p:spPr>
          <a:xfrm>
            <a:off x="1439028" y="1974234"/>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TRAINING JOB HAS STARTED!</a:t>
            </a:r>
          </a:p>
        </p:txBody>
      </p:sp>
    </p:spTree>
    <p:extLst>
      <p:ext uri="{BB962C8B-B14F-4D97-AF65-F5344CB8AC3E}">
        <p14:creationId xmlns:p14="http://schemas.microsoft.com/office/powerpoint/2010/main" val="2374511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132D2B51-9BE4-4D13-A676-40ED7672184A}"/>
              </a:ext>
            </a:extLst>
          </p:cNvPr>
          <p:cNvPicPr>
            <a:picLocks noChangeAspect="1"/>
          </p:cNvPicPr>
          <p:nvPr/>
        </p:nvPicPr>
        <p:blipFill>
          <a:blip r:embed="rId2"/>
          <a:stretch>
            <a:fillRect/>
          </a:stretch>
        </p:blipFill>
        <p:spPr>
          <a:xfrm>
            <a:off x="496111" y="1848982"/>
            <a:ext cx="11384604" cy="3778177"/>
          </a:xfrm>
          <a:prstGeom prst="rect">
            <a:avLst/>
          </a:prstGeom>
        </p:spPr>
      </p:pic>
      <p:sp>
        <p:nvSpPr>
          <p:cNvPr id="5" name="TextBox 4">
            <a:extLst>
              <a:ext uri="{FF2B5EF4-FFF2-40B4-BE49-F238E27FC236}">
                <a16:creationId xmlns:a16="http://schemas.microsoft.com/office/drawing/2014/main" id="{2FEFC864-2D44-457F-8943-D7356FDB9DD2}"/>
              </a:ext>
            </a:extLst>
          </p:cNvPr>
          <p:cNvSpPr txBox="1"/>
          <p:nvPr/>
        </p:nvSpPr>
        <p:spPr>
          <a:xfrm>
            <a:off x="1196432" y="1076700"/>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ONCE THE TRAINING JOB IS COMPLETE. NAVIGATE TO VIEW ALGORITHM METRICS TO ASSESS TRAINED MODEL PERFORMANCE.</a:t>
            </a:r>
          </a:p>
        </p:txBody>
      </p:sp>
    </p:spTree>
    <p:extLst>
      <p:ext uri="{BB962C8B-B14F-4D97-AF65-F5344CB8AC3E}">
        <p14:creationId xmlns:p14="http://schemas.microsoft.com/office/powerpoint/2010/main" val="1241905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92BDB9-5B72-4AE6-B5AB-E44B226E7A16}"/>
              </a:ext>
            </a:extLst>
          </p:cNvPr>
          <p:cNvSpPr/>
          <p:nvPr/>
        </p:nvSpPr>
        <p:spPr>
          <a:xfrm>
            <a:off x="176334" y="237642"/>
            <a:ext cx="6401111" cy="461665"/>
          </a:xfrm>
          <a:prstGeom prst="rect">
            <a:avLst/>
          </a:prstGeom>
        </p:spPr>
        <p:txBody>
          <a:bodyPr wrap="square">
            <a:spAutoFit/>
          </a:bodyPr>
          <a:lstStyle/>
          <a:p>
            <a:r>
              <a:rPr lang="en-CA" sz="2800" b="1" dirty="0">
                <a:solidFill>
                  <a:srgbClr val="FF9900"/>
                </a:solidFill>
                <a:latin typeface="Montserrat" charset="0"/>
              </a:rPr>
              <a:t>PROJECT OVERVIEW</a:t>
            </a:r>
            <a:endParaRPr lang="en-US" sz="2800" b="1" dirty="0">
              <a:solidFill>
                <a:srgbClr val="FF9900"/>
              </a:solidFill>
              <a:latin typeface="Montserrat" charset="0"/>
            </a:endParaRPr>
          </a:p>
        </p:txBody>
      </p:sp>
      <p:sp>
        <p:nvSpPr>
          <p:cNvPr id="15" name="Rounded Rectangle 6">
            <a:extLst>
              <a:ext uri="{FF2B5EF4-FFF2-40B4-BE49-F238E27FC236}">
                <a16:creationId xmlns:a16="http://schemas.microsoft.com/office/drawing/2014/main" id="{8C8BE179-665D-49D5-B978-98738FE55884}"/>
              </a:ext>
            </a:extLst>
          </p:cNvPr>
          <p:cNvSpPr/>
          <p:nvPr/>
        </p:nvSpPr>
        <p:spPr>
          <a:xfrm>
            <a:off x="4478822" y="2339635"/>
            <a:ext cx="3040912" cy="1552354"/>
          </a:xfrm>
          <a:prstGeom prst="roundRect">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bg1"/>
                </a:solidFill>
              </a:rPr>
              <a:t>MACHINE LEARNING MODEL </a:t>
            </a:r>
          </a:p>
        </p:txBody>
      </p:sp>
      <p:sp>
        <p:nvSpPr>
          <p:cNvPr id="16" name="Right Arrow 10">
            <a:extLst>
              <a:ext uri="{FF2B5EF4-FFF2-40B4-BE49-F238E27FC236}">
                <a16:creationId xmlns:a16="http://schemas.microsoft.com/office/drawing/2014/main" id="{26A3ED14-A45C-4F9D-B54B-2B1EBC7A0B3D}"/>
              </a:ext>
            </a:extLst>
          </p:cNvPr>
          <p:cNvSpPr/>
          <p:nvPr/>
        </p:nvSpPr>
        <p:spPr>
          <a:xfrm>
            <a:off x="7578745" y="2869966"/>
            <a:ext cx="841356" cy="533400"/>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9D399D"/>
              </a:solidFill>
            </a:endParaRPr>
          </a:p>
        </p:txBody>
      </p:sp>
      <p:sp>
        <p:nvSpPr>
          <p:cNvPr id="17" name="Rectangle 16">
            <a:extLst>
              <a:ext uri="{FF2B5EF4-FFF2-40B4-BE49-F238E27FC236}">
                <a16:creationId xmlns:a16="http://schemas.microsoft.com/office/drawing/2014/main" id="{7ED382B2-59CD-49AC-867E-BE28A30793E3}"/>
              </a:ext>
            </a:extLst>
          </p:cNvPr>
          <p:cNvSpPr/>
          <p:nvPr/>
        </p:nvSpPr>
        <p:spPr>
          <a:xfrm>
            <a:off x="8592890" y="2348313"/>
            <a:ext cx="1698649" cy="1077218"/>
          </a:xfrm>
          <a:prstGeom prst="rect">
            <a:avLst/>
          </a:prstGeom>
          <a:ln>
            <a:noFill/>
          </a:ln>
        </p:spPr>
        <p:txBody>
          <a:bodyPr wrap="square">
            <a:spAutoFit/>
          </a:bodyPr>
          <a:lstStyle/>
          <a:p>
            <a:pPr algn="ctr">
              <a:lnSpc>
                <a:spcPct val="100000"/>
              </a:lnSpc>
              <a:buSzPct val="120000"/>
            </a:pPr>
            <a:r>
              <a:rPr lang="en-US" sz="1600" b="1" u="sng" dirty="0">
                <a:solidFill>
                  <a:schemeClr val="tx1"/>
                </a:solidFill>
                <a:latin typeface="Arial" charset="0"/>
                <a:ea typeface="Arial" charset="0"/>
                <a:cs typeface="Arial" charset="0"/>
              </a:rPr>
              <a:t>OUTPUT</a:t>
            </a:r>
          </a:p>
          <a:p>
            <a:pPr algn="ctr">
              <a:lnSpc>
                <a:spcPct val="100000"/>
              </a:lnSpc>
              <a:buSzPct val="120000"/>
            </a:pPr>
            <a:endParaRPr lang="en-US" sz="1600" b="1" dirty="0">
              <a:solidFill>
                <a:schemeClr val="tx1"/>
              </a:solidFill>
              <a:latin typeface="Arial" charset="0"/>
              <a:ea typeface="Arial" charset="0"/>
              <a:cs typeface="Arial" charset="0"/>
            </a:endParaRPr>
          </a:p>
          <a:p>
            <a:pPr algn="ctr">
              <a:buSzPct val="120000"/>
            </a:pPr>
            <a:r>
              <a:rPr lang="en-CA" sz="1600" b="1" dirty="0">
                <a:solidFill>
                  <a:schemeClr val="tx1"/>
                </a:solidFill>
                <a:latin typeface="Arial" charset="0"/>
                <a:ea typeface="Arial" charset="0"/>
                <a:cs typeface="Arial" charset="0"/>
              </a:rPr>
              <a:t>Chance of Admission </a:t>
            </a:r>
          </a:p>
        </p:txBody>
      </p:sp>
      <p:sp>
        <p:nvSpPr>
          <p:cNvPr id="18" name="Left Brace 17">
            <a:extLst>
              <a:ext uri="{FF2B5EF4-FFF2-40B4-BE49-F238E27FC236}">
                <a16:creationId xmlns:a16="http://schemas.microsoft.com/office/drawing/2014/main" id="{85CE8E62-AD39-4233-AC9D-C0787B3F1C12}"/>
              </a:ext>
            </a:extLst>
          </p:cNvPr>
          <p:cNvSpPr/>
          <p:nvPr/>
        </p:nvSpPr>
        <p:spPr>
          <a:xfrm>
            <a:off x="8497087" y="1189697"/>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9D399D"/>
              </a:solidFill>
            </a:endParaRPr>
          </a:p>
        </p:txBody>
      </p:sp>
      <p:sp>
        <p:nvSpPr>
          <p:cNvPr id="19" name="Left Brace 18">
            <a:extLst>
              <a:ext uri="{FF2B5EF4-FFF2-40B4-BE49-F238E27FC236}">
                <a16:creationId xmlns:a16="http://schemas.microsoft.com/office/drawing/2014/main" id="{6D87960C-9CD8-432C-BDD0-012542AB0AF4}"/>
              </a:ext>
            </a:extLst>
          </p:cNvPr>
          <p:cNvSpPr/>
          <p:nvPr/>
        </p:nvSpPr>
        <p:spPr>
          <a:xfrm rot="10800000">
            <a:off x="9770489" y="1189697"/>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9D399D"/>
              </a:solidFill>
            </a:endParaRPr>
          </a:p>
        </p:txBody>
      </p:sp>
      <p:sp>
        <p:nvSpPr>
          <p:cNvPr id="20" name="Right Arrow 15">
            <a:extLst>
              <a:ext uri="{FF2B5EF4-FFF2-40B4-BE49-F238E27FC236}">
                <a16:creationId xmlns:a16="http://schemas.microsoft.com/office/drawing/2014/main" id="{F1788488-5D5B-4C49-861D-F67B29CC7EA0}"/>
              </a:ext>
            </a:extLst>
          </p:cNvPr>
          <p:cNvSpPr/>
          <p:nvPr/>
        </p:nvSpPr>
        <p:spPr>
          <a:xfrm>
            <a:off x="3662427" y="2849112"/>
            <a:ext cx="725746" cy="533400"/>
          </a:xfrm>
          <a:prstGeom prst="rightArrow">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9D399D"/>
              </a:solidFill>
            </a:endParaRPr>
          </a:p>
        </p:txBody>
      </p:sp>
      <p:sp>
        <p:nvSpPr>
          <p:cNvPr id="21" name="Rectangle 20">
            <a:extLst>
              <a:ext uri="{FF2B5EF4-FFF2-40B4-BE49-F238E27FC236}">
                <a16:creationId xmlns:a16="http://schemas.microsoft.com/office/drawing/2014/main" id="{12E7BD7C-13A6-419C-AFA2-72938A14E240}"/>
              </a:ext>
            </a:extLst>
          </p:cNvPr>
          <p:cNvSpPr/>
          <p:nvPr/>
        </p:nvSpPr>
        <p:spPr>
          <a:xfrm>
            <a:off x="341443" y="1598784"/>
            <a:ext cx="3134366" cy="2339102"/>
          </a:xfrm>
          <a:prstGeom prst="rect">
            <a:avLst/>
          </a:prstGeom>
          <a:ln>
            <a:noFill/>
          </a:ln>
        </p:spPr>
        <p:txBody>
          <a:bodyPr wrap="square">
            <a:spAutoFit/>
          </a:bodyPr>
          <a:lstStyle/>
          <a:p>
            <a:pPr algn="ctr">
              <a:lnSpc>
                <a:spcPct val="100000"/>
              </a:lnSpc>
              <a:buSzPct val="120000"/>
            </a:pPr>
            <a:r>
              <a:rPr lang="en-US" sz="1600" b="1" u="sng" dirty="0">
                <a:solidFill>
                  <a:schemeClr val="tx1"/>
                </a:solidFill>
                <a:latin typeface="Arial" charset="0"/>
                <a:ea typeface="Arial" charset="0"/>
                <a:cs typeface="Arial" charset="0"/>
              </a:rPr>
              <a:t>INPUTS</a:t>
            </a:r>
          </a:p>
          <a:p>
            <a:pPr algn="ctr">
              <a:lnSpc>
                <a:spcPct val="100000"/>
              </a:lnSpc>
              <a:buSzPct val="120000"/>
            </a:pPr>
            <a:endParaRPr lang="en-US" sz="1600" b="1" dirty="0">
              <a:solidFill>
                <a:schemeClr val="tx1"/>
              </a:solidFill>
              <a:latin typeface="Arial" charset="0"/>
              <a:ea typeface="Arial" charset="0"/>
              <a:cs typeface="Arial" charset="0"/>
            </a:endParaRPr>
          </a:p>
          <a:p>
            <a:pPr algn="ctr">
              <a:buSzPct val="120000"/>
            </a:pPr>
            <a:r>
              <a:rPr lang="en-CA" b="1" dirty="0">
                <a:solidFill>
                  <a:schemeClr val="tx1"/>
                </a:solidFill>
                <a:latin typeface="Arial" charset="0"/>
                <a:ea typeface="Arial" charset="0"/>
                <a:cs typeface="Arial" charset="0"/>
              </a:rPr>
              <a:t>GRE Score </a:t>
            </a:r>
          </a:p>
          <a:p>
            <a:pPr algn="ctr">
              <a:buSzPct val="120000"/>
            </a:pPr>
            <a:r>
              <a:rPr lang="en-CA" b="1" dirty="0">
                <a:solidFill>
                  <a:schemeClr val="tx1"/>
                </a:solidFill>
                <a:latin typeface="Arial" charset="0"/>
                <a:ea typeface="Arial" charset="0"/>
                <a:cs typeface="Arial" charset="0"/>
              </a:rPr>
              <a:t>TOEFL Score</a:t>
            </a:r>
          </a:p>
          <a:p>
            <a:pPr algn="ctr">
              <a:buSzPct val="120000"/>
            </a:pPr>
            <a:r>
              <a:rPr lang="en-CA" b="1" dirty="0">
                <a:solidFill>
                  <a:schemeClr val="tx1"/>
                </a:solidFill>
                <a:latin typeface="Arial" charset="0"/>
                <a:ea typeface="Arial" charset="0"/>
                <a:cs typeface="Arial" charset="0"/>
              </a:rPr>
              <a:t>University Rating </a:t>
            </a:r>
          </a:p>
          <a:p>
            <a:pPr algn="ctr">
              <a:buSzPct val="120000"/>
            </a:pPr>
            <a:r>
              <a:rPr lang="en-CA" b="1" dirty="0">
                <a:solidFill>
                  <a:schemeClr val="tx1"/>
                </a:solidFill>
                <a:latin typeface="Arial" charset="0"/>
                <a:ea typeface="Arial" charset="0"/>
                <a:cs typeface="Arial" charset="0"/>
              </a:rPr>
              <a:t>Statement of Purpose (SOP) </a:t>
            </a:r>
          </a:p>
          <a:p>
            <a:pPr algn="ctr">
              <a:buSzPct val="120000"/>
            </a:pPr>
            <a:r>
              <a:rPr lang="en-CA" b="1" dirty="0">
                <a:solidFill>
                  <a:schemeClr val="tx1"/>
                </a:solidFill>
                <a:latin typeface="Arial" charset="0"/>
                <a:ea typeface="Arial" charset="0"/>
                <a:cs typeface="Arial" charset="0"/>
              </a:rPr>
              <a:t>Letter of Recommendation (LOR)</a:t>
            </a:r>
          </a:p>
          <a:p>
            <a:pPr algn="ctr">
              <a:buSzPct val="120000"/>
            </a:pPr>
            <a:r>
              <a:rPr lang="en-CA" b="1" dirty="0">
                <a:solidFill>
                  <a:schemeClr val="tx1"/>
                </a:solidFill>
                <a:latin typeface="Arial" charset="0"/>
                <a:ea typeface="Arial" charset="0"/>
                <a:cs typeface="Arial" charset="0"/>
              </a:rPr>
              <a:t>CGPA </a:t>
            </a:r>
          </a:p>
          <a:p>
            <a:pPr algn="ctr">
              <a:buSzPct val="120000"/>
            </a:pPr>
            <a:r>
              <a:rPr lang="en-CA" b="1" dirty="0">
                <a:solidFill>
                  <a:schemeClr val="tx1"/>
                </a:solidFill>
                <a:latin typeface="Arial" charset="0"/>
                <a:ea typeface="Arial" charset="0"/>
                <a:cs typeface="Arial" charset="0"/>
              </a:rPr>
              <a:t>Research </a:t>
            </a:r>
          </a:p>
          <a:p>
            <a:pPr algn="ctr">
              <a:lnSpc>
                <a:spcPct val="100000"/>
              </a:lnSpc>
              <a:buSzPct val="120000"/>
            </a:pPr>
            <a:endParaRPr lang="en-US" sz="1600" b="1" dirty="0">
              <a:solidFill>
                <a:schemeClr val="tx1"/>
              </a:solidFill>
              <a:latin typeface="Arial" charset="0"/>
              <a:ea typeface="Arial" charset="0"/>
              <a:cs typeface="Arial" charset="0"/>
            </a:endParaRPr>
          </a:p>
        </p:txBody>
      </p:sp>
      <p:sp>
        <p:nvSpPr>
          <p:cNvPr id="22" name="Left Brace 21">
            <a:extLst>
              <a:ext uri="{FF2B5EF4-FFF2-40B4-BE49-F238E27FC236}">
                <a16:creationId xmlns:a16="http://schemas.microsoft.com/office/drawing/2014/main" id="{082F1EA7-2048-48C3-B09C-824D73A35B81}"/>
              </a:ext>
            </a:extLst>
          </p:cNvPr>
          <p:cNvSpPr/>
          <p:nvPr/>
        </p:nvSpPr>
        <p:spPr>
          <a:xfrm>
            <a:off x="204371" y="1156615"/>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9D399D"/>
              </a:solidFill>
            </a:endParaRPr>
          </a:p>
        </p:txBody>
      </p:sp>
      <p:sp>
        <p:nvSpPr>
          <p:cNvPr id="23" name="Left Brace 22">
            <a:extLst>
              <a:ext uri="{FF2B5EF4-FFF2-40B4-BE49-F238E27FC236}">
                <a16:creationId xmlns:a16="http://schemas.microsoft.com/office/drawing/2014/main" id="{6A9E24CD-68F7-4F83-8853-4BC7D478DCC0}"/>
              </a:ext>
            </a:extLst>
          </p:cNvPr>
          <p:cNvSpPr/>
          <p:nvPr/>
        </p:nvSpPr>
        <p:spPr>
          <a:xfrm rot="10800000">
            <a:off x="2978636" y="1156616"/>
            <a:ext cx="574159" cy="3893939"/>
          </a:xfrm>
          <a:prstGeom prst="leftBrace">
            <a:avLst>
              <a:gd name="adj1" fmla="val 82407"/>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9D399D"/>
              </a:solidFill>
            </a:endParaRPr>
          </a:p>
        </p:txBody>
      </p:sp>
    </p:spTree>
    <p:extLst>
      <p:ext uri="{BB962C8B-B14F-4D97-AF65-F5344CB8AC3E}">
        <p14:creationId xmlns:p14="http://schemas.microsoft.com/office/powerpoint/2010/main" val="1023554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FEFC864-2D44-457F-8943-D7356FDB9DD2}"/>
              </a:ext>
            </a:extLst>
          </p:cNvPr>
          <p:cNvSpPr txBox="1"/>
          <p:nvPr/>
        </p:nvSpPr>
        <p:spPr>
          <a:xfrm>
            <a:off x="1196432" y="1076700"/>
            <a:ext cx="8481332" cy="923330"/>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ONCE THE TRAINING JOB IS COMPLETE. NAVIGATE TO VIEW ALGORITHM METRICS TO ASSESS TRAINED MODEL PERFORMANCE. NOTE THAT YOU ARE WATCHING ALL THESE METRICS IN CLOUDWATCH. </a:t>
            </a:r>
          </a:p>
        </p:txBody>
      </p:sp>
      <p:pic>
        <p:nvPicPr>
          <p:cNvPr id="8" name="Picture 7">
            <a:extLst>
              <a:ext uri="{FF2B5EF4-FFF2-40B4-BE49-F238E27FC236}">
                <a16:creationId xmlns:a16="http://schemas.microsoft.com/office/drawing/2014/main" id="{BC4A3652-243B-42F1-BC0A-821282970B58}"/>
              </a:ext>
            </a:extLst>
          </p:cNvPr>
          <p:cNvPicPr>
            <a:picLocks noChangeAspect="1"/>
          </p:cNvPicPr>
          <p:nvPr/>
        </p:nvPicPr>
        <p:blipFill>
          <a:blip r:embed="rId2"/>
          <a:stretch>
            <a:fillRect/>
          </a:stretch>
        </p:blipFill>
        <p:spPr>
          <a:xfrm>
            <a:off x="551969" y="1930037"/>
            <a:ext cx="11088061" cy="4016088"/>
          </a:xfrm>
          <a:prstGeom prst="rect">
            <a:avLst/>
          </a:prstGeom>
        </p:spPr>
      </p:pic>
    </p:spTree>
    <p:extLst>
      <p:ext uri="{BB962C8B-B14F-4D97-AF65-F5344CB8AC3E}">
        <p14:creationId xmlns:p14="http://schemas.microsoft.com/office/powerpoint/2010/main" val="3222098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FEFC864-2D44-457F-8943-D7356FDB9DD2}"/>
              </a:ext>
            </a:extLst>
          </p:cNvPr>
          <p:cNvSpPr txBox="1"/>
          <p:nvPr/>
        </p:nvSpPr>
        <p:spPr>
          <a:xfrm>
            <a:off x="1196432" y="2028422"/>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CLICK ON VIEW LOGS AND VIEW THE TRAINING JOB METRICS</a:t>
            </a:r>
          </a:p>
        </p:txBody>
      </p:sp>
      <p:pic>
        <p:nvPicPr>
          <p:cNvPr id="3" name="Picture 2">
            <a:extLst>
              <a:ext uri="{FF2B5EF4-FFF2-40B4-BE49-F238E27FC236}">
                <a16:creationId xmlns:a16="http://schemas.microsoft.com/office/drawing/2014/main" id="{13B9BF5C-F439-4E2E-842A-1BEAA8B19C33}"/>
              </a:ext>
            </a:extLst>
          </p:cNvPr>
          <p:cNvPicPr>
            <a:picLocks noChangeAspect="1"/>
          </p:cNvPicPr>
          <p:nvPr/>
        </p:nvPicPr>
        <p:blipFill>
          <a:blip r:embed="rId2"/>
          <a:stretch>
            <a:fillRect/>
          </a:stretch>
        </p:blipFill>
        <p:spPr>
          <a:xfrm>
            <a:off x="177281" y="2563316"/>
            <a:ext cx="11669486" cy="2046541"/>
          </a:xfrm>
          <a:prstGeom prst="rect">
            <a:avLst/>
          </a:prstGeom>
        </p:spPr>
      </p:pic>
    </p:spTree>
    <p:extLst>
      <p:ext uri="{BB962C8B-B14F-4D97-AF65-F5344CB8AC3E}">
        <p14:creationId xmlns:p14="http://schemas.microsoft.com/office/powerpoint/2010/main" val="3772927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FEFC864-2D44-457F-8943-D7356FDB9DD2}"/>
              </a:ext>
            </a:extLst>
          </p:cNvPr>
          <p:cNvSpPr txBox="1"/>
          <p:nvPr/>
        </p:nvSpPr>
        <p:spPr>
          <a:xfrm>
            <a:off x="1196432" y="1076700"/>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ONCE THE TRAINING JOB IS COMPLETE. YOU SHOULD FIND THE TRAINED MODEL ARTIFCATS IN THIS PATH SHOWN BELOW. </a:t>
            </a:r>
          </a:p>
        </p:txBody>
      </p:sp>
      <p:pic>
        <p:nvPicPr>
          <p:cNvPr id="3" name="Picture 2">
            <a:extLst>
              <a:ext uri="{FF2B5EF4-FFF2-40B4-BE49-F238E27FC236}">
                <a16:creationId xmlns:a16="http://schemas.microsoft.com/office/drawing/2014/main" id="{603B424D-FDC8-4FD6-A9E2-470BDE878597}"/>
              </a:ext>
            </a:extLst>
          </p:cNvPr>
          <p:cNvPicPr>
            <a:picLocks noChangeAspect="1"/>
          </p:cNvPicPr>
          <p:nvPr/>
        </p:nvPicPr>
        <p:blipFill>
          <a:blip r:embed="rId2"/>
          <a:stretch>
            <a:fillRect/>
          </a:stretch>
        </p:blipFill>
        <p:spPr>
          <a:xfrm>
            <a:off x="495424" y="1866803"/>
            <a:ext cx="10762034" cy="3603148"/>
          </a:xfrm>
          <a:prstGeom prst="rect">
            <a:avLst/>
          </a:prstGeom>
        </p:spPr>
      </p:pic>
    </p:spTree>
    <p:extLst>
      <p:ext uri="{BB962C8B-B14F-4D97-AF65-F5344CB8AC3E}">
        <p14:creationId xmlns:p14="http://schemas.microsoft.com/office/powerpoint/2010/main" val="3981888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pic>
        <p:nvPicPr>
          <p:cNvPr id="3" name="Picture 2">
            <a:extLst>
              <a:ext uri="{FF2B5EF4-FFF2-40B4-BE49-F238E27FC236}">
                <a16:creationId xmlns:a16="http://schemas.microsoft.com/office/drawing/2014/main" id="{8C239747-3366-4A68-95E3-704A32C4B768}"/>
              </a:ext>
            </a:extLst>
          </p:cNvPr>
          <p:cNvPicPr>
            <a:picLocks noChangeAspect="1"/>
          </p:cNvPicPr>
          <p:nvPr/>
        </p:nvPicPr>
        <p:blipFill>
          <a:blip r:embed="rId2"/>
          <a:stretch>
            <a:fillRect/>
          </a:stretch>
        </p:blipFill>
        <p:spPr>
          <a:xfrm>
            <a:off x="204836" y="1836392"/>
            <a:ext cx="11445551" cy="3766776"/>
          </a:xfrm>
          <a:prstGeom prst="rect">
            <a:avLst/>
          </a:prstGeom>
        </p:spPr>
      </p:pic>
      <p:sp>
        <p:nvSpPr>
          <p:cNvPr id="5" name="TextBox 4">
            <a:extLst>
              <a:ext uri="{FF2B5EF4-FFF2-40B4-BE49-F238E27FC236}">
                <a16:creationId xmlns:a16="http://schemas.microsoft.com/office/drawing/2014/main" id="{6BF92B62-BD76-4963-A70F-BFADE5B91FA1}"/>
              </a:ext>
            </a:extLst>
          </p:cNvPr>
          <p:cNvSpPr txBox="1"/>
          <p:nvPr/>
        </p:nvSpPr>
        <p:spPr>
          <a:xfrm>
            <a:off x="1511560" y="1412415"/>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TRAINED MODEL OUTPUT IS PLACED IN THE OUTPUT</a:t>
            </a:r>
          </a:p>
        </p:txBody>
      </p:sp>
    </p:spTree>
    <p:extLst>
      <p:ext uri="{BB962C8B-B14F-4D97-AF65-F5344CB8AC3E}">
        <p14:creationId xmlns:p14="http://schemas.microsoft.com/office/powerpoint/2010/main" val="318273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50550" y="869161"/>
            <a:ext cx="4659270" cy="2739948"/>
            <a:chOff x="550550" y="737081"/>
            <a:chExt cx="4659270" cy="2739948"/>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50550" y="737081"/>
              <a:ext cx="465927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MODEL DEPLOYMENT</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164810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FEFC864-2D44-457F-8943-D7356FDB9DD2}"/>
              </a:ext>
            </a:extLst>
          </p:cNvPr>
          <p:cNvSpPr txBox="1"/>
          <p:nvPr/>
        </p:nvSpPr>
        <p:spPr>
          <a:xfrm>
            <a:off x="1196432" y="1076700"/>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ONCE THE TRAINING JOB IS COMPLETE, CLICK ON CREATE MODEL</a:t>
            </a:r>
          </a:p>
        </p:txBody>
      </p:sp>
      <p:pic>
        <p:nvPicPr>
          <p:cNvPr id="8" name="Picture 7">
            <a:extLst>
              <a:ext uri="{FF2B5EF4-FFF2-40B4-BE49-F238E27FC236}">
                <a16:creationId xmlns:a16="http://schemas.microsoft.com/office/drawing/2014/main" id="{08980D12-A934-479A-A9A4-94BDE0FD1F9D}"/>
              </a:ext>
            </a:extLst>
          </p:cNvPr>
          <p:cNvPicPr>
            <a:picLocks noChangeAspect="1"/>
          </p:cNvPicPr>
          <p:nvPr/>
        </p:nvPicPr>
        <p:blipFill>
          <a:blip r:embed="rId2"/>
          <a:stretch>
            <a:fillRect/>
          </a:stretch>
        </p:blipFill>
        <p:spPr>
          <a:xfrm>
            <a:off x="791468" y="1848981"/>
            <a:ext cx="10413122" cy="3655320"/>
          </a:xfrm>
          <a:prstGeom prst="rect">
            <a:avLst/>
          </a:prstGeom>
        </p:spPr>
      </p:pic>
    </p:spTree>
    <p:extLst>
      <p:ext uri="{BB962C8B-B14F-4D97-AF65-F5344CB8AC3E}">
        <p14:creationId xmlns:p14="http://schemas.microsoft.com/office/powerpoint/2010/main" val="46202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2FEFC864-2D44-457F-8943-D7356FDB9DD2}"/>
              </a:ext>
            </a:extLst>
          </p:cNvPr>
          <p:cNvSpPr txBox="1"/>
          <p:nvPr/>
        </p:nvSpPr>
        <p:spPr>
          <a:xfrm>
            <a:off x="1336392" y="673751"/>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A NAME, SELECT THE ROLE AND CLICK CREATE MODEL</a:t>
            </a:r>
          </a:p>
        </p:txBody>
      </p:sp>
      <p:pic>
        <p:nvPicPr>
          <p:cNvPr id="6" name="Picture 5">
            <a:extLst>
              <a:ext uri="{FF2B5EF4-FFF2-40B4-BE49-F238E27FC236}">
                <a16:creationId xmlns:a16="http://schemas.microsoft.com/office/drawing/2014/main" id="{25CB76E0-31E4-45E5-BA1A-68AE476E53DA}"/>
              </a:ext>
            </a:extLst>
          </p:cNvPr>
          <p:cNvPicPr>
            <a:picLocks noChangeAspect="1"/>
          </p:cNvPicPr>
          <p:nvPr/>
        </p:nvPicPr>
        <p:blipFill>
          <a:blip r:embed="rId2"/>
          <a:stretch>
            <a:fillRect/>
          </a:stretch>
        </p:blipFill>
        <p:spPr>
          <a:xfrm>
            <a:off x="2773865" y="1248356"/>
            <a:ext cx="5606385" cy="5179122"/>
          </a:xfrm>
          <a:prstGeom prst="rect">
            <a:avLst/>
          </a:prstGeom>
        </p:spPr>
      </p:pic>
    </p:spTree>
    <p:extLst>
      <p:ext uri="{BB962C8B-B14F-4D97-AF65-F5344CB8AC3E}">
        <p14:creationId xmlns:p14="http://schemas.microsoft.com/office/powerpoint/2010/main" val="69753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6BF92B62-BD76-4963-A70F-BFADE5B91FA1}"/>
              </a:ext>
            </a:extLst>
          </p:cNvPr>
          <p:cNvSpPr txBox="1"/>
          <p:nvPr/>
        </p:nvSpPr>
        <p:spPr>
          <a:xfrm>
            <a:off x="1511560" y="1412415"/>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CLICK ON CREATE ENDPOINT CONFIGURATION</a:t>
            </a:r>
          </a:p>
        </p:txBody>
      </p:sp>
      <p:pic>
        <p:nvPicPr>
          <p:cNvPr id="4" name="Picture 3">
            <a:extLst>
              <a:ext uri="{FF2B5EF4-FFF2-40B4-BE49-F238E27FC236}">
                <a16:creationId xmlns:a16="http://schemas.microsoft.com/office/drawing/2014/main" id="{5B295092-5322-4E28-85E3-40B4088294CF}"/>
              </a:ext>
            </a:extLst>
          </p:cNvPr>
          <p:cNvPicPr>
            <a:picLocks noChangeAspect="1"/>
          </p:cNvPicPr>
          <p:nvPr/>
        </p:nvPicPr>
        <p:blipFill>
          <a:blip r:embed="rId2"/>
          <a:stretch>
            <a:fillRect/>
          </a:stretch>
        </p:blipFill>
        <p:spPr>
          <a:xfrm>
            <a:off x="167732" y="2436206"/>
            <a:ext cx="11856536" cy="1793742"/>
          </a:xfrm>
          <a:prstGeom prst="rect">
            <a:avLst/>
          </a:prstGeom>
        </p:spPr>
      </p:pic>
    </p:spTree>
    <p:extLst>
      <p:ext uri="{BB962C8B-B14F-4D97-AF65-F5344CB8AC3E}">
        <p14:creationId xmlns:p14="http://schemas.microsoft.com/office/powerpoint/2010/main" val="2670305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6BF92B62-BD76-4963-A70F-BFADE5B91FA1}"/>
              </a:ext>
            </a:extLst>
          </p:cNvPr>
          <p:cNvSpPr txBox="1"/>
          <p:nvPr/>
        </p:nvSpPr>
        <p:spPr>
          <a:xfrm>
            <a:off x="1855334" y="858417"/>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A NAME AND CLICK CREATE ENDPOINT CONFIG</a:t>
            </a:r>
          </a:p>
        </p:txBody>
      </p:sp>
      <p:pic>
        <p:nvPicPr>
          <p:cNvPr id="4" name="Picture 3">
            <a:extLst>
              <a:ext uri="{FF2B5EF4-FFF2-40B4-BE49-F238E27FC236}">
                <a16:creationId xmlns:a16="http://schemas.microsoft.com/office/drawing/2014/main" id="{6E2A1E33-7FF5-4610-B1EF-C2E1124ED486}"/>
              </a:ext>
            </a:extLst>
          </p:cNvPr>
          <p:cNvPicPr>
            <a:picLocks noChangeAspect="1"/>
          </p:cNvPicPr>
          <p:nvPr/>
        </p:nvPicPr>
        <p:blipFill>
          <a:blip r:embed="rId2"/>
          <a:stretch>
            <a:fillRect/>
          </a:stretch>
        </p:blipFill>
        <p:spPr>
          <a:xfrm>
            <a:off x="2454211" y="1300448"/>
            <a:ext cx="7283578" cy="5154353"/>
          </a:xfrm>
          <a:prstGeom prst="rect">
            <a:avLst/>
          </a:prstGeom>
        </p:spPr>
      </p:pic>
    </p:spTree>
    <p:extLst>
      <p:ext uri="{BB962C8B-B14F-4D97-AF65-F5344CB8AC3E}">
        <p14:creationId xmlns:p14="http://schemas.microsoft.com/office/powerpoint/2010/main" val="4202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6BF92B62-BD76-4963-A70F-BFADE5B91FA1}"/>
              </a:ext>
            </a:extLst>
          </p:cNvPr>
          <p:cNvSpPr txBox="1"/>
          <p:nvPr/>
        </p:nvSpPr>
        <p:spPr>
          <a:xfrm>
            <a:off x="1511560" y="1412415"/>
            <a:ext cx="8481332"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NAVIGATE TO ENDPOINTS AND CLICK ON CREATE ENDPOINT</a:t>
            </a:r>
          </a:p>
        </p:txBody>
      </p:sp>
      <p:pic>
        <p:nvPicPr>
          <p:cNvPr id="3" name="Picture 2">
            <a:extLst>
              <a:ext uri="{FF2B5EF4-FFF2-40B4-BE49-F238E27FC236}">
                <a16:creationId xmlns:a16="http://schemas.microsoft.com/office/drawing/2014/main" id="{F5DF6F6A-8BA6-4C93-8F45-B6415A997443}"/>
              </a:ext>
            </a:extLst>
          </p:cNvPr>
          <p:cNvPicPr>
            <a:picLocks noChangeAspect="1"/>
          </p:cNvPicPr>
          <p:nvPr/>
        </p:nvPicPr>
        <p:blipFill>
          <a:blip r:embed="rId2"/>
          <a:stretch>
            <a:fillRect/>
          </a:stretch>
        </p:blipFill>
        <p:spPr>
          <a:xfrm>
            <a:off x="503854" y="1971622"/>
            <a:ext cx="11342914" cy="3473963"/>
          </a:xfrm>
          <a:prstGeom prst="rect">
            <a:avLst/>
          </a:prstGeom>
        </p:spPr>
      </p:pic>
    </p:spTree>
    <p:extLst>
      <p:ext uri="{BB962C8B-B14F-4D97-AF65-F5344CB8AC3E}">
        <p14:creationId xmlns:p14="http://schemas.microsoft.com/office/powerpoint/2010/main" val="273934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1633727"/>
            <a:ext cx="5901166" cy="2740990"/>
            <a:chOff x="544022" y="1501647"/>
            <a:chExt cx="5901166" cy="2740990"/>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5901166"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THE RISE OF MACHINE LEARNING IN HIGHER EDUCATION</a:t>
              </a:r>
            </a:p>
          </p:txBody>
        </p:sp>
        <p:cxnSp>
          <p:nvCxnSpPr>
            <p:cNvPr id="5" name="Прямая соединительная линия 4"/>
            <p:cNvCxnSpPr/>
            <p:nvPr/>
          </p:nvCxnSpPr>
          <p:spPr>
            <a:xfrm>
              <a:off x="623924" y="424263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5069904"/>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5066908"/>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5370497"/>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5370497"/>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5370497"/>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216538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DEMO: LAUNCH TRAINING JOB FROM AWS CONSOLE</a:t>
            </a:r>
          </a:p>
        </p:txBody>
      </p:sp>
      <p:sp>
        <p:nvSpPr>
          <p:cNvPr id="5" name="TextBox 4">
            <a:extLst>
              <a:ext uri="{FF2B5EF4-FFF2-40B4-BE49-F238E27FC236}">
                <a16:creationId xmlns:a16="http://schemas.microsoft.com/office/drawing/2014/main" id="{6BF92B62-BD76-4963-A70F-BFADE5B91FA1}"/>
              </a:ext>
            </a:extLst>
          </p:cNvPr>
          <p:cNvSpPr txBox="1"/>
          <p:nvPr/>
        </p:nvSpPr>
        <p:spPr>
          <a:xfrm>
            <a:off x="1681624" y="863352"/>
            <a:ext cx="8481332" cy="646331"/>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FF9900"/>
                </a:solidFill>
              </a:defRPr>
            </a:lvl1pPr>
          </a:lstStyle>
          <a:p>
            <a:pPr algn="ctr"/>
            <a:r>
              <a:rPr lang="en-US" dirty="0"/>
              <a:t>PROVIDE AN ENDPOINT NAME AND SELECT THE CONFIGURATION AND CLICK ON CREATE ENDPOINT</a:t>
            </a:r>
          </a:p>
        </p:txBody>
      </p:sp>
      <p:pic>
        <p:nvPicPr>
          <p:cNvPr id="8" name="Picture 7">
            <a:extLst>
              <a:ext uri="{FF2B5EF4-FFF2-40B4-BE49-F238E27FC236}">
                <a16:creationId xmlns:a16="http://schemas.microsoft.com/office/drawing/2014/main" id="{4067F02D-16B9-4C50-9612-C3561781F8DA}"/>
              </a:ext>
            </a:extLst>
          </p:cNvPr>
          <p:cNvPicPr>
            <a:picLocks noChangeAspect="1"/>
          </p:cNvPicPr>
          <p:nvPr/>
        </p:nvPicPr>
        <p:blipFill>
          <a:blip r:embed="rId2"/>
          <a:stretch>
            <a:fillRect/>
          </a:stretch>
        </p:blipFill>
        <p:spPr>
          <a:xfrm>
            <a:off x="142019" y="1509683"/>
            <a:ext cx="11560542" cy="4275190"/>
          </a:xfrm>
          <a:prstGeom prst="rect">
            <a:avLst/>
          </a:prstGeom>
        </p:spPr>
      </p:pic>
    </p:spTree>
    <p:extLst>
      <p:ext uri="{BB962C8B-B14F-4D97-AF65-F5344CB8AC3E}">
        <p14:creationId xmlns:p14="http://schemas.microsoft.com/office/powerpoint/2010/main" val="141418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646994" y="1486244"/>
            <a:ext cx="4659270" cy="2122865"/>
            <a:chOff x="646994" y="1354164"/>
            <a:chExt cx="4659270" cy="212286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646994" y="1354164"/>
              <a:ext cx="465927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FINAL END-OF-DAY CAPSTONE PROJECT</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3" y="3973861"/>
            <a:ext cx="2057295"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551888" y="435739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550494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3138" y="653882"/>
            <a:ext cx="10974887" cy="3224145"/>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In this hands-on project, we will train a Linear Regression model to predict life expectancy.</a:t>
            </a:r>
          </a:p>
          <a:p>
            <a:pPr marL="342900" indent="-342900">
              <a:lnSpc>
                <a:spcPct val="90000"/>
              </a:lnSpc>
              <a:spcBef>
                <a:spcPts val="1000"/>
              </a:spcBef>
              <a:buFont typeface="Arial" panose="020B0604020202020204" pitchFamily="34" charset="0"/>
              <a:buChar char="•"/>
            </a:pPr>
            <a:r>
              <a:rPr lang="en-CA" sz="1800" kern="1200" dirty="0">
                <a:solidFill>
                  <a:schemeClr val="tx1"/>
                </a:solidFill>
                <a:latin typeface="Montserrat" charset="0"/>
              </a:rPr>
              <a:t>This data was initially obtained from World Health Organization (WHO) and United Nations Website. Data contains features like year, status, life expectancy, adult mortality, infant deaths, percentage of expenditure, alcohol etc.</a:t>
            </a:r>
          </a:p>
          <a:p>
            <a:pPr marL="342900" indent="-342900">
              <a:lnSpc>
                <a:spcPct val="90000"/>
              </a:lnSpc>
              <a:spcBef>
                <a:spcPts val="1000"/>
              </a:spcBef>
              <a:buFont typeface="Arial" panose="020B0604020202020204" pitchFamily="34" charset="0"/>
              <a:buChar char="•"/>
            </a:pPr>
            <a:r>
              <a:rPr lang="en-CA" sz="1800" b="1" kern="1200" dirty="0">
                <a:solidFill>
                  <a:schemeClr val="tx1"/>
                </a:solidFill>
                <a:latin typeface="Montserrat" charset="0"/>
              </a:rPr>
              <a:t>Tasks:</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Upload the dataset Life_Expectancy_test_NoHeader.csv and Life_Expectancy_train_NoHeader.csv to S3</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Using AWS management console, train a linear leaner model to predict life expectancy. </a:t>
            </a:r>
          </a:p>
          <a:p>
            <a:pPr marL="342900" lvl="3" indent="-342900">
              <a:lnSpc>
                <a:spcPct val="90000"/>
              </a:lnSpc>
              <a:spcBef>
                <a:spcPts val="1000"/>
              </a:spcBef>
              <a:buFont typeface="+mj-lt"/>
              <a:buAutoNum type="arabicPeriod"/>
            </a:pPr>
            <a:r>
              <a:rPr lang="en-CA" sz="1800" kern="1200" dirty="0">
                <a:solidFill>
                  <a:schemeClr val="tx1"/>
                </a:solidFill>
                <a:latin typeface="Montserrat" charset="0"/>
              </a:rPr>
              <a:t>Deploy the model and assess its performance. What’s R2?</a:t>
            </a:r>
          </a:p>
          <a:p>
            <a:pPr marL="342900" lvl="1" indent="-342900">
              <a:lnSpc>
                <a:spcPct val="90000"/>
              </a:lnSpc>
              <a:spcBef>
                <a:spcPts val="1000"/>
              </a:spcBef>
              <a:buFont typeface="Arial" panose="020B0604020202020204" pitchFamily="34" charset="0"/>
              <a:buChar char="•"/>
            </a:pPr>
            <a:endParaRPr lang="en-CA" sz="1800" kern="1200" dirty="0">
              <a:solidFill>
                <a:schemeClr val="tx1"/>
              </a:solidFill>
              <a:latin typeface="Montserrat" charset="0"/>
            </a:endParaRPr>
          </a:p>
        </p:txBody>
      </p:sp>
      <p:sp>
        <p:nvSpPr>
          <p:cNvPr id="9" name="TextBox 8">
            <a:extLst>
              <a:ext uri="{FF2B5EF4-FFF2-40B4-BE49-F238E27FC236}">
                <a16:creationId xmlns:a16="http://schemas.microsoft.com/office/drawing/2014/main" id="{7D7A2849-F832-BF49-9B07-E8444A2B658A}"/>
              </a:ext>
            </a:extLst>
          </p:cNvPr>
          <p:cNvSpPr txBox="1"/>
          <p:nvPr/>
        </p:nvSpPr>
        <p:spPr>
          <a:xfrm>
            <a:off x="283138" y="175980"/>
            <a:ext cx="11908861" cy="707886"/>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PPr>
            <a:lvl1pPr>
              <a:defRPr sz="2400" b="1">
                <a:solidFill>
                  <a:srgbClr val="FF9900"/>
                </a:solidFill>
                <a:latin typeface="Montserrat" charset="0"/>
              </a:defRPr>
            </a:lvl1pPr>
          </a:lstStyle>
          <a:p>
            <a:pPr/>
            <a:r>
              <a:rPr lang="en-US" dirty="0"/>
              <a:t>PROJECT OVERVIEW: LIFE EXPECTANCY PREDICTION</a:t>
            </a:r>
          </a:p>
        </p:txBody>
      </p:sp>
      <p:sp>
        <p:nvSpPr>
          <p:cNvPr id="7" name="TextBox 6">
            <a:extLst>
              <a:ext uri="{FF2B5EF4-FFF2-40B4-BE49-F238E27FC236}">
                <a16:creationId xmlns:a16="http://schemas.microsoft.com/office/drawing/2014/main" id="{0162716A-1D30-7C4E-83EE-1CDDD71AC8E8}"/>
              </a:ext>
            </a:extLst>
          </p:cNvPr>
          <p:cNvSpPr txBox="1"/>
          <p:nvPr/>
        </p:nvSpPr>
        <p:spPr>
          <a:xfrm>
            <a:off x="839688" y="6487641"/>
            <a:ext cx="133054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Source: </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https://</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www.kaggle.com</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CA" sz="1400" b="0" i="0" u="none" strike="noStrike" kern="1200" cap="none" spc="0" normalizeH="0" baseline="0" noProof="0" dirty="0" err="1">
                <a:ln>
                  <a:noFill/>
                </a:ln>
                <a:solidFill>
                  <a:schemeClr val="tx1"/>
                </a:solidFill>
                <a:effectLst/>
                <a:uLnTx/>
                <a:uFillTx/>
                <a:latin typeface="Calibri" panose="020F0502020204030204"/>
                <a:ea typeface="+mn-ea"/>
                <a:cs typeface="+mn-cs"/>
              </a:rPr>
              <a:t>jkumarajarshi</a:t>
            </a:r>
            <a:r>
              <a:rPr kumimoji="0" lang="en-CA" sz="1400" b="0" i="0" u="none" strike="noStrike" kern="1200" cap="none" spc="0" normalizeH="0" baseline="0" noProof="0" dirty="0">
                <a:ln>
                  <a:noFill/>
                </a:ln>
                <a:solidFill>
                  <a:schemeClr val="tx1"/>
                </a:solidFill>
                <a:effectLst/>
                <a:uLnTx/>
                <a:uFillTx/>
                <a:latin typeface="Calibri" panose="020F0502020204030204"/>
                <a:ea typeface="+mn-ea"/>
                <a:cs typeface="+mn-cs"/>
              </a:rPr>
              <a:t>/life-expectancy-who</a:t>
            </a:r>
          </a:p>
        </p:txBody>
      </p:sp>
      <p:sp>
        <p:nvSpPr>
          <p:cNvPr id="8" name="Content Placeholder 2">
            <a:extLst>
              <a:ext uri="{FF2B5EF4-FFF2-40B4-BE49-F238E27FC236}">
                <a16:creationId xmlns:a16="http://schemas.microsoft.com/office/drawing/2014/main" id="{7D829A07-070C-6446-AFD5-8134AC8F6E42}"/>
              </a:ext>
            </a:extLst>
          </p:cNvPr>
          <p:cNvSpPr txBox="1">
            <a:spLocks/>
          </p:cNvSpPr>
          <p:nvPr/>
        </p:nvSpPr>
        <p:spPr>
          <a:xfrm>
            <a:off x="759596" y="1264643"/>
            <a:ext cx="11432403"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11" name="Content Placeholder 2">
            <a:extLst>
              <a:ext uri="{FF2B5EF4-FFF2-40B4-BE49-F238E27FC236}">
                <a16:creationId xmlns:a16="http://schemas.microsoft.com/office/drawing/2014/main" id="{AFAD8518-8C32-BE40-8E3A-97F4EB75E62A}"/>
              </a:ext>
            </a:extLst>
          </p:cNvPr>
          <p:cNvSpPr txBox="1">
            <a:spLocks/>
          </p:cNvSpPr>
          <p:nvPr/>
        </p:nvSpPr>
        <p:spPr>
          <a:xfrm>
            <a:off x="1409700" y="1573394"/>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D5F7923-2FA5-0644-9010-D465237E6328}"/>
              </a:ext>
            </a:extLst>
          </p:cNvPr>
          <p:cNvSpPr txBox="1"/>
          <p:nvPr/>
        </p:nvSpPr>
        <p:spPr>
          <a:xfrm>
            <a:off x="9135932" y="4682301"/>
            <a:ext cx="206425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LIFE EXPECTANCY</a:t>
            </a:r>
          </a:p>
        </p:txBody>
      </p:sp>
      <p:sp>
        <p:nvSpPr>
          <p:cNvPr id="19" name="TextBox 18">
            <a:extLst>
              <a:ext uri="{FF2B5EF4-FFF2-40B4-BE49-F238E27FC236}">
                <a16:creationId xmlns:a16="http://schemas.microsoft.com/office/drawing/2014/main" id="{FA137F00-6603-4847-B49B-4BE8EEE29AB2}"/>
              </a:ext>
            </a:extLst>
          </p:cNvPr>
          <p:cNvSpPr txBox="1"/>
          <p:nvPr/>
        </p:nvSpPr>
        <p:spPr>
          <a:xfrm>
            <a:off x="1632173" y="3661255"/>
            <a:ext cx="2621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INPUT FEATURES</a:t>
            </a:r>
          </a:p>
        </p:txBody>
      </p:sp>
      <p:sp>
        <p:nvSpPr>
          <p:cNvPr id="21" name="Rounded Rectangle 20">
            <a:extLst>
              <a:ext uri="{FF2B5EF4-FFF2-40B4-BE49-F238E27FC236}">
                <a16:creationId xmlns:a16="http://schemas.microsoft.com/office/drawing/2014/main" id="{56E59C39-6993-8F4C-8B99-B16B67B0AD81}"/>
              </a:ext>
            </a:extLst>
          </p:cNvPr>
          <p:cNvSpPr/>
          <p:nvPr/>
        </p:nvSpPr>
        <p:spPr>
          <a:xfrm>
            <a:off x="5482226" y="4575062"/>
            <a:ext cx="2614534" cy="11543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Calibri" panose="020F0502020204030204"/>
                <a:ea typeface="+mn-ea"/>
                <a:cs typeface="+mn-cs"/>
              </a:rPr>
              <a:t>LINEAR LEARNER MODEL</a:t>
            </a:r>
          </a:p>
        </p:txBody>
      </p:sp>
      <p:sp>
        <p:nvSpPr>
          <p:cNvPr id="22" name="Right Arrow 21">
            <a:extLst>
              <a:ext uri="{FF2B5EF4-FFF2-40B4-BE49-F238E27FC236}">
                <a16:creationId xmlns:a16="http://schemas.microsoft.com/office/drawing/2014/main" id="{359454B4-FA36-404D-AA44-FA5D6176C2D1}"/>
              </a:ext>
            </a:extLst>
          </p:cNvPr>
          <p:cNvSpPr/>
          <p:nvPr/>
        </p:nvSpPr>
        <p:spPr>
          <a:xfrm>
            <a:off x="4325877"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3" name="Right Arrow 22">
            <a:extLst>
              <a:ext uri="{FF2B5EF4-FFF2-40B4-BE49-F238E27FC236}">
                <a16:creationId xmlns:a16="http://schemas.microsoft.com/office/drawing/2014/main" id="{67D5B939-03AE-714D-A041-9F0DD4A67BFD}"/>
              </a:ext>
            </a:extLst>
          </p:cNvPr>
          <p:cNvSpPr/>
          <p:nvPr/>
        </p:nvSpPr>
        <p:spPr>
          <a:xfrm>
            <a:off x="8194181" y="4890043"/>
            <a:ext cx="1105366" cy="524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Tx/>
            </a:pPr>
            <a:endParaRPr lang="en-CA" sz="1800" b="1"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CF395DDC-282D-B548-A752-E376ECFE5767}"/>
              </a:ext>
            </a:extLst>
          </p:cNvPr>
          <p:cNvSpPr txBox="1"/>
          <p:nvPr/>
        </p:nvSpPr>
        <p:spPr>
          <a:xfrm>
            <a:off x="8855411" y="3696129"/>
            <a:ext cx="26748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tx1"/>
                </a:solidFill>
                <a:effectLst/>
                <a:uLnTx/>
                <a:uFillTx/>
                <a:latin typeface="Calibri" panose="020F0502020204030204"/>
                <a:ea typeface="+mn-ea"/>
                <a:cs typeface="+mn-cs"/>
              </a:rPr>
              <a:t>PREDICTION</a:t>
            </a:r>
          </a:p>
        </p:txBody>
      </p:sp>
      <p:sp>
        <p:nvSpPr>
          <p:cNvPr id="2" name="TextBox 1">
            <a:extLst>
              <a:ext uri="{FF2B5EF4-FFF2-40B4-BE49-F238E27FC236}">
                <a16:creationId xmlns:a16="http://schemas.microsoft.com/office/drawing/2014/main" id="{6F20F6E9-6048-A543-9EEC-BD3049111461}"/>
              </a:ext>
            </a:extLst>
          </p:cNvPr>
          <p:cNvSpPr txBox="1"/>
          <p:nvPr/>
        </p:nvSpPr>
        <p:spPr>
          <a:xfrm>
            <a:off x="696905" y="4009811"/>
            <a:ext cx="3905050" cy="2308324"/>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YEAR</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ADULT MORTALITY</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STATUS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INFANT DEATHS</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ALCOHOL</a:t>
            </a:r>
          </a:p>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HEPATITIS B</a:t>
            </a:r>
          </a:p>
        </p:txBody>
      </p:sp>
    </p:spTree>
    <p:extLst>
      <p:ext uri="{BB962C8B-B14F-4D97-AF65-F5344CB8AC3E}">
        <p14:creationId xmlns:p14="http://schemas.microsoft.com/office/powerpoint/2010/main" val="1188930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646994" y="977285"/>
            <a:ext cx="4684084" cy="2631824"/>
            <a:chOff x="646994" y="845205"/>
            <a:chExt cx="4684084" cy="2631824"/>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671808" y="845205"/>
              <a:ext cx="465927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kern="1200" dirty="0">
                  <a:solidFill>
                    <a:schemeClr val="tx1"/>
                  </a:solidFill>
                  <a:latin typeface="Montserrat SemiBold" pitchFamily="2" charset="-52"/>
                  <a:ea typeface="Montserrat" charset="0"/>
                  <a:cs typeface="Montserrat" charset="0"/>
                </a:rPr>
                <a:t>FINAL END-OF-DAY CAPSTONE PROJECT SOLUTION</a:t>
              </a:r>
              <a:endPar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endParaRP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33400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35464" y="212086"/>
            <a:ext cx="9827492" cy="461665"/>
          </a:xfrm>
          <a:prstGeom prst="rect">
            <a:avLst/>
          </a:prstGeom>
          <a:noFill/>
          <a:ln>
            <a:noFill/>
          </a:ln>
        </p:spPr>
        <p:txBody>
          <a:bodyPr spcFirstLastPara="1" wrap="square" lIns="45700" tIns="45700" rIns="45700" bIns="45700" anchor="t" anchorCtr="0">
            <a:spAutoFit/>
          </a:bodyPr>
          <a:lstStyle/>
          <a:p>
            <a:r>
              <a:rPr lang="en-CA" sz="2400" b="1" dirty="0">
                <a:solidFill>
                  <a:srgbClr val="FF9900"/>
                </a:solidFill>
                <a:latin typeface="Montserrat" charset="0"/>
              </a:rPr>
              <a:t>PROJECT SOLUTION</a:t>
            </a:r>
          </a:p>
        </p:txBody>
      </p:sp>
      <p:pic>
        <p:nvPicPr>
          <p:cNvPr id="8" name="Picture 7">
            <a:extLst>
              <a:ext uri="{FF2B5EF4-FFF2-40B4-BE49-F238E27FC236}">
                <a16:creationId xmlns:a16="http://schemas.microsoft.com/office/drawing/2014/main" id="{F81227ED-C028-4938-8B1A-17381692B108}"/>
              </a:ext>
            </a:extLst>
          </p:cNvPr>
          <p:cNvPicPr>
            <a:picLocks noChangeAspect="1"/>
          </p:cNvPicPr>
          <p:nvPr/>
        </p:nvPicPr>
        <p:blipFill>
          <a:blip r:embed="rId2"/>
          <a:stretch>
            <a:fillRect/>
          </a:stretch>
        </p:blipFill>
        <p:spPr>
          <a:xfrm>
            <a:off x="163344" y="1596246"/>
            <a:ext cx="11209991" cy="3314987"/>
          </a:xfrm>
          <a:prstGeom prst="rect">
            <a:avLst/>
          </a:prstGeom>
        </p:spPr>
      </p:pic>
    </p:spTree>
    <p:extLst>
      <p:ext uri="{BB962C8B-B14F-4D97-AF65-F5344CB8AC3E}">
        <p14:creationId xmlns:p14="http://schemas.microsoft.com/office/powerpoint/2010/main" val="411495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1">
            <a:extLst>
              <a:ext uri="{FF2B5EF4-FFF2-40B4-BE49-F238E27FC236}">
                <a16:creationId xmlns:a16="http://schemas.microsoft.com/office/drawing/2014/main" id="{9420DDB7-F11C-459F-A5B9-761CD9F03F7F}"/>
              </a:ext>
            </a:extLst>
          </p:cNvPr>
          <p:cNvSpPr/>
          <p:nvPr/>
        </p:nvSpPr>
        <p:spPr>
          <a:xfrm>
            <a:off x="1192458" y="2899417"/>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1577"/>
            <a:ext cx="9865360" cy="954107"/>
          </a:xfrm>
          <a:prstGeom prst="rect">
            <a:avLst/>
          </a:prstGeom>
        </p:spPr>
        <p:txBody>
          <a:bodyPr wrap="square">
            <a:spAutoFit/>
          </a:bodyPr>
          <a:lstStyle>
            <a:defPPr marR="0" lvl="0" algn="l" rtl="0">
              <a:lnSpc>
                <a:spcPct val="100000"/>
              </a:lnSpc>
              <a:spcBef>
                <a:spcPts val="0"/>
              </a:spcBef>
              <a:spcAft>
                <a:spcPts val="0"/>
              </a:spcAft>
            </a:defPPr>
            <a:lvl1pPr>
              <a:defRPr sz="2800" b="1">
                <a:solidFill>
                  <a:srgbClr val="FF9900"/>
                </a:solidFill>
                <a:latin typeface="Montserrat" charset="0"/>
              </a:defRPr>
            </a:lvl1pPr>
          </a:lstStyle>
          <a:p>
            <a:r>
              <a:rPr lang="en-CA" dirty="0"/>
              <a:t>THE RISE OF MACHINE LEARNING IN HIGHER EDUCATION</a:t>
            </a:r>
          </a:p>
        </p:txBody>
      </p:sp>
      <p:sp>
        <p:nvSpPr>
          <p:cNvPr id="10" name="Rectangle 9">
            <a:extLst>
              <a:ext uri="{FF2B5EF4-FFF2-40B4-BE49-F238E27FC236}">
                <a16:creationId xmlns:a16="http://schemas.microsoft.com/office/drawing/2014/main" id="{2398613C-30C6-48E1-8382-149F60856DA2}"/>
              </a:ext>
            </a:extLst>
          </p:cNvPr>
          <p:cNvSpPr/>
          <p:nvPr/>
        </p:nvSpPr>
        <p:spPr>
          <a:xfrm>
            <a:off x="1408521" y="6001648"/>
            <a:ext cx="7637155" cy="584775"/>
          </a:xfrm>
          <a:prstGeom prst="rect">
            <a:avLst/>
          </a:prstGeom>
        </p:spPr>
        <p:txBody>
          <a:bodyPr wrap="square">
            <a:spAutoFit/>
          </a:bodyPr>
          <a:lstStyle/>
          <a:p>
            <a:pPr marL="285750" indent="-285750">
              <a:buFont typeface="Arial" panose="020B0604020202020204" pitchFamily="34" charset="0"/>
              <a:buChar char="•"/>
            </a:pPr>
            <a:r>
              <a:rPr lang="en-CA" sz="1600" dirty="0">
                <a:solidFill>
                  <a:schemeClr val="tx1"/>
                </a:solidFill>
                <a:latin typeface="Arial" panose="020B0604020202020204" pitchFamily="34" charset="0"/>
              </a:rPr>
              <a:t>Reference: </a:t>
            </a:r>
            <a:r>
              <a:rPr lang="en-CA" sz="1600" i="1" dirty="0">
                <a:solidFill>
                  <a:schemeClr val="tx1"/>
                </a:solidFill>
                <a:latin typeface="Arial" panose="020B0604020202020204" pitchFamily="34" charset="0"/>
              </a:rPr>
              <a:t>https://er.educause.edu/articles/2019/8/artificial-intelligence-in-higher-education-applications-promise-and-perils-and-ethical-questions</a:t>
            </a:r>
            <a:endParaRPr lang="en-US" sz="1600" i="1" dirty="0">
              <a:solidFill>
                <a:schemeClr val="tx1"/>
              </a:solidFill>
              <a:latin typeface="Arial" panose="020B0604020202020204" pitchFamily="34" charset="0"/>
            </a:endParaRPr>
          </a:p>
        </p:txBody>
      </p:sp>
      <p:sp>
        <p:nvSpPr>
          <p:cNvPr id="16" name="Прямоугольник 11">
            <a:extLst>
              <a:ext uri="{FF2B5EF4-FFF2-40B4-BE49-F238E27FC236}">
                <a16:creationId xmlns:a16="http://schemas.microsoft.com/office/drawing/2014/main" id="{F21610D3-B434-4EAF-A2AD-2BB085212AAB}"/>
              </a:ext>
            </a:extLst>
          </p:cNvPr>
          <p:cNvSpPr/>
          <p:nvPr/>
        </p:nvSpPr>
        <p:spPr>
          <a:xfrm>
            <a:off x="187551" y="1196783"/>
            <a:ext cx="11503706" cy="1200329"/>
          </a:xfrm>
          <a:prstGeom prst="rect">
            <a:avLst/>
          </a:prstGeom>
        </p:spPr>
        <p:txBody>
          <a:bodyPr wrap="square">
            <a:spAutoFit/>
          </a:bodyPr>
          <a:lstStyle/>
          <a:p>
            <a:pPr marL="285750" indent="-285750">
              <a:buFont typeface="Arial" panose="020B0604020202020204" pitchFamily="34" charset="0"/>
              <a:buChar char="•"/>
            </a:pPr>
            <a:r>
              <a:rPr lang="en-CA" sz="1800" dirty="0">
                <a:solidFill>
                  <a:schemeClr val="tx1"/>
                </a:solidFill>
                <a:latin typeface="Montserrat" charset="0"/>
                <a:ea typeface="Montserrat" charset="0"/>
                <a:cs typeface="Montserrat" charset="0"/>
              </a:rPr>
              <a:t>Machine Learning and Artificial Intelligence have been transforming higher education in many areas such as: </a:t>
            </a:r>
          </a:p>
          <a:p>
            <a:pPr marL="285750" indent="-285750">
              <a:buFont typeface="Arial" panose="020B0604020202020204" pitchFamily="34" charset="0"/>
              <a:buChar char="•"/>
            </a:pPr>
            <a:endParaRPr lang="en-CA" sz="1800" dirty="0">
              <a:solidFill>
                <a:schemeClr val="tx1"/>
              </a:solidFill>
              <a:latin typeface="Montserrat" charset="0"/>
              <a:ea typeface="Montserrat" charset="0"/>
              <a:cs typeface="Montserrat" charset="0"/>
            </a:endParaRPr>
          </a:p>
          <a:p>
            <a:pPr marL="285750" indent="-285750">
              <a:buFont typeface="Arial" panose="020B0604020202020204" pitchFamily="34" charset="0"/>
              <a:buChar char="•"/>
            </a:pPr>
            <a:endParaRPr lang="en-CA" sz="1800" dirty="0">
              <a:solidFill>
                <a:schemeClr val="tx1"/>
              </a:solidFill>
              <a:latin typeface="Montserrat" charset="0"/>
              <a:ea typeface="Montserrat" charset="0"/>
              <a:cs typeface="Montserrat" charset="0"/>
            </a:endParaRPr>
          </a:p>
        </p:txBody>
      </p:sp>
      <p:sp>
        <p:nvSpPr>
          <p:cNvPr id="8" name="Прямоугольник 11">
            <a:extLst>
              <a:ext uri="{FF2B5EF4-FFF2-40B4-BE49-F238E27FC236}">
                <a16:creationId xmlns:a16="http://schemas.microsoft.com/office/drawing/2014/main" id="{ED39D1B3-A017-42A2-9AD3-EA7A0CA24378}"/>
              </a:ext>
            </a:extLst>
          </p:cNvPr>
          <p:cNvSpPr/>
          <p:nvPr/>
        </p:nvSpPr>
        <p:spPr>
          <a:xfrm>
            <a:off x="439983" y="336454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graphicFrame>
        <p:nvGraphicFramePr>
          <p:cNvPr id="9" name="Diagram 8">
            <a:extLst>
              <a:ext uri="{FF2B5EF4-FFF2-40B4-BE49-F238E27FC236}">
                <a16:creationId xmlns:a16="http://schemas.microsoft.com/office/drawing/2014/main" id="{9A685713-7B34-40A8-AD2D-810072CB9CC4}"/>
              </a:ext>
            </a:extLst>
          </p:cNvPr>
          <p:cNvGraphicFramePr/>
          <p:nvPr>
            <p:extLst>
              <p:ext uri="{D42A27DB-BD31-4B8C-83A1-F6EECF244321}">
                <p14:modId xmlns:p14="http://schemas.microsoft.com/office/powerpoint/2010/main" val="4108438161"/>
              </p:ext>
            </p:extLst>
          </p:nvPr>
        </p:nvGraphicFramePr>
        <p:xfrm>
          <a:off x="323882" y="1804672"/>
          <a:ext cx="9806435" cy="4184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313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8"/>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br>
              <a:rPr lang="en-US" sz="1400" b="1" i="0" u="none" strike="noStrike" cap="none">
                <a:solidFill>
                  <a:srgbClr val="000000"/>
                </a:solidFill>
                <a:latin typeface="Montserrat"/>
                <a:ea typeface="Montserrat"/>
                <a:cs typeface="Montserrat"/>
                <a:sym typeface="Montserrat"/>
              </a:rPr>
            </a:br>
            <a:endParaRPr/>
          </a:p>
        </p:txBody>
      </p:sp>
      <p:sp>
        <p:nvSpPr>
          <p:cNvPr id="104" name="Google Shape;104;p18"/>
          <p:cNvSpPr txBox="1"/>
          <p:nvPr/>
        </p:nvSpPr>
        <p:spPr>
          <a:xfrm>
            <a:off x="211270" y="79033"/>
            <a:ext cx="10823098" cy="1384995"/>
          </a:xfrm>
          <a:prstGeom prst="rect">
            <a:avLst/>
          </a:prstGeom>
        </p:spPr>
        <p:txBody>
          <a:bodyPr wrap="square">
            <a:spAutoFit/>
          </a:bodyPr>
          <a:lstStyle>
            <a:defPPr marR="0" lvl="0" algn="l" rtl="0">
              <a:lnSpc>
                <a:spcPct val="100000"/>
              </a:lnSpc>
              <a:spcBef>
                <a:spcPts val="0"/>
              </a:spcBef>
              <a:spcAft>
                <a:spcPts val="0"/>
              </a:spcAft>
            </a:defPPr>
            <a:lvl1pPr>
              <a:defRPr sz="2800" b="1">
                <a:solidFill>
                  <a:srgbClr val="FF9900"/>
                </a:solidFill>
                <a:latin typeface="Montserrat" charset="0"/>
              </a:defRPr>
            </a:lvl1pPr>
          </a:lstStyle>
          <a:p>
            <a:r>
              <a:rPr lang="en-CA" dirty="0"/>
              <a:t>READING TIME &amp; QUIZ: THE RISE OF AI IN HIGHER EDUCATION</a:t>
            </a:r>
          </a:p>
          <a:p>
            <a:endParaRPr lang="en-US" dirty="0"/>
          </a:p>
        </p:txBody>
      </p:sp>
      <p:pic>
        <p:nvPicPr>
          <p:cNvPr id="2" name="Picture 1">
            <a:extLst>
              <a:ext uri="{FF2B5EF4-FFF2-40B4-BE49-F238E27FC236}">
                <a16:creationId xmlns:a16="http://schemas.microsoft.com/office/drawing/2014/main" id="{588029CC-8C66-4FCC-82B5-B74C84BB1ECA}"/>
              </a:ext>
            </a:extLst>
          </p:cNvPr>
          <p:cNvPicPr>
            <a:picLocks noChangeAspect="1"/>
          </p:cNvPicPr>
          <p:nvPr/>
        </p:nvPicPr>
        <p:blipFill>
          <a:blip r:embed="rId3"/>
          <a:stretch>
            <a:fillRect/>
          </a:stretch>
        </p:blipFill>
        <p:spPr>
          <a:xfrm>
            <a:off x="1079450" y="4723010"/>
            <a:ext cx="6891332" cy="1861412"/>
          </a:xfrm>
          <a:prstGeom prst="rect">
            <a:avLst/>
          </a:prstGeom>
          <a:ln w="38100">
            <a:solidFill>
              <a:srgbClr val="FF9900"/>
            </a:solidFill>
          </a:ln>
        </p:spPr>
      </p:pic>
      <p:pic>
        <p:nvPicPr>
          <p:cNvPr id="5" name="Picture 4">
            <a:extLst>
              <a:ext uri="{FF2B5EF4-FFF2-40B4-BE49-F238E27FC236}">
                <a16:creationId xmlns:a16="http://schemas.microsoft.com/office/drawing/2014/main" id="{D98C01DB-CAD0-4E12-AEA1-33F409A04470}"/>
              </a:ext>
            </a:extLst>
          </p:cNvPr>
          <p:cNvPicPr>
            <a:picLocks noChangeAspect="1"/>
          </p:cNvPicPr>
          <p:nvPr/>
        </p:nvPicPr>
        <p:blipFill>
          <a:blip r:embed="rId4"/>
          <a:stretch>
            <a:fillRect/>
          </a:stretch>
        </p:blipFill>
        <p:spPr>
          <a:xfrm>
            <a:off x="2126189" y="2456105"/>
            <a:ext cx="4336145" cy="2008557"/>
          </a:xfrm>
          <a:prstGeom prst="rect">
            <a:avLst/>
          </a:prstGeom>
          <a:ln w="38100">
            <a:solidFill>
              <a:srgbClr val="FF9900"/>
            </a:solidFill>
          </a:ln>
        </p:spPr>
      </p:pic>
      <p:sp>
        <p:nvSpPr>
          <p:cNvPr id="10" name="Прямоугольник 11">
            <a:extLst>
              <a:ext uri="{FF2B5EF4-FFF2-40B4-BE49-F238E27FC236}">
                <a16:creationId xmlns:a16="http://schemas.microsoft.com/office/drawing/2014/main" id="{ED9B7199-EB45-42E6-B9D6-299FF59A5EE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id="{B3EBBDBE-5BF7-4C04-8050-50705EF269D9}"/>
              </a:ext>
            </a:extLst>
          </p:cNvPr>
          <p:cNvSpPr/>
          <p:nvPr/>
        </p:nvSpPr>
        <p:spPr>
          <a:xfrm>
            <a:off x="211270" y="966182"/>
            <a:ext cx="8259451" cy="2431435"/>
          </a:xfrm>
          <a:prstGeom prst="rect">
            <a:avLst/>
          </a:prstGeom>
        </p:spPr>
        <p:txBody>
          <a:bodyPr wrap="square">
            <a:spAutoFit/>
          </a:bodyPr>
          <a:lstStyle/>
          <a:p>
            <a:pPr marL="285750" indent="-285750">
              <a:buFont typeface="Arial" panose="020B0604020202020204" pitchFamily="34" charset="0"/>
              <a:buChar char="•"/>
            </a:pPr>
            <a:r>
              <a:rPr lang="en-CA" sz="1800" dirty="0">
                <a:solidFill>
                  <a:schemeClr val="tx1"/>
                </a:solidFill>
                <a:latin typeface="Montserrat" charset="0"/>
              </a:rPr>
              <a:t>Please read the 2 articles below and answer the following quiz.  </a:t>
            </a:r>
          </a:p>
          <a:p>
            <a:pPr marL="742950" lvl="1" indent="-285750">
              <a:buFont typeface="Courier New" panose="02070309020205020404" pitchFamily="49" charset="0"/>
              <a:buChar char="o"/>
            </a:pPr>
            <a:r>
              <a:rPr lang="en-CA" sz="1600" dirty="0">
                <a:solidFill>
                  <a:schemeClr val="tx1"/>
                </a:solidFill>
                <a:latin typeface="Montserrat" charset="0"/>
                <a:hlinkClick r:id="rId5">
                  <a:extLst>
                    <a:ext uri="{A12FA001-AC4F-418D-AE19-62706E023703}">
                      <ahyp:hlinkClr xmlns:ahyp="http://schemas.microsoft.com/office/drawing/2018/hyperlinkcolor" val="tx"/>
                    </a:ext>
                  </a:extLst>
                </a:hlinkClick>
              </a:rPr>
              <a:t>https://edtechmagazine.com/higher/article/2020/02/5-year-vision-artificial-intelligence-higher-ed</a:t>
            </a:r>
            <a:endParaRPr lang="en-CA" sz="1600" dirty="0">
              <a:solidFill>
                <a:schemeClr val="tx1"/>
              </a:solidFill>
              <a:latin typeface="Montserrat" charset="0"/>
            </a:endParaRPr>
          </a:p>
          <a:p>
            <a:pPr marL="742950" lvl="1" indent="-285750">
              <a:buFont typeface="Courier New" panose="02070309020205020404" pitchFamily="49" charset="0"/>
              <a:buChar char="o"/>
            </a:pPr>
            <a:r>
              <a:rPr lang="en-US" sz="1600" dirty="0">
                <a:solidFill>
                  <a:schemeClr val="tx1"/>
                </a:solidFill>
                <a:latin typeface="Montserrat" charset="0"/>
                <a:hlinkClick r:id="rId6">
                  <a:extLst>
                    <a:ext uri="{A12FA001-AC4F-418D-AE19-62706E023703}">
                      <ahyp:hlinkClr xmlns:ahyp="http://schemas.microsoft.com/office/drawing/2018/hyperlinkcolor" val="tx"/>
                    </a:ext>
                  </a:extLst>
                </a:hlinkClick>
              </a:rPr>
              <a:t>https://er.educause.edu/articles/2019/8/artificial-intelligence-in-higher-education-applications-promise-and-perils-and-ethical-questions</a:t>
            </a:r>
            <a:endParaRPr lang="en-US" sz="1600" dirty="0">
              <a:solidFill>
                <a:schemeClr val="tx1"/>
              </a:solidFill>
              <a:latin typeface="Montserrat" charset="0"/>
            </a:endParaRPr>
          </a:p>
          <a:p>
            <a:pPr marL="742950" lvl="1" indent="-285750">
              <a:buFont typeface="Courier New" panose="02070309020205020404" pitchFamily="49" charset="0"/>
              <a:buChar char="o"/>
            </a:pPr>
            <a:endParaRPr lang="en-US" sz="1800" dirty="0">
              <a:solidFill>
                <a:schemeClr val="tx1"/>
              </a:solidFill>
              <a:latin typeface="Montserrat" charset="0"/>
            </a:endParaRPr>
          </a:p>
          <a:p>
            <a:pPr marL="742950" lvl="1" indent="-285750">
              <a:buFont typeface="Courier New" panose="02070309020205020404" pitchFamily="49" charset="0"/>
              <a:buChar char="o"/>
            </a:pPr>
            <a:endParaRPr lang="en-US" sz="1800" dirty="0">
              <a:solidFill>
                <a:schemeClr val="tx1"/>
              </a:solidFill>
              <a:latin typeface="Montserrat" charset="0"/>
            </a:endParaRPr>
          </a:p>
          <a:p>
            <a:pPr marL="285750" indent="-285750">
              <a:buFont typeface="Arial" panose="020B0604020202020204" pitchFamily="34" charset="0"/>
              <a:buChar char="•"/>
            </a:pPr>
            <a:endParaRPr lang="en-US" sz="1800" dirty="0">
              <a:solidFill>
                <a:schemeClr val="tx1"/>
              </a:solidFill>
              <a:latin typeface="Montserrat" charset="0"/>
            </a:endParaRPr>
          </a:p>
        </p:txBody>
      </p:sp>
      <p:pic>
        <p:nvPicPr>
          <p:cNvPr id="13" name="Picture 2">
            <a:extLst>
              <a:ext uri="{FF2B5EF4-FFF2-40B4-BE49-F238E27FC236}">
                <a16:creationId xmlns:a16="http://schemas.microsoft.com/office/drawing/2014/main" id="{8BAF39CF-DF61-40E8-AFCA-F1F8CE4E49D8}"/>
              </a:ext>
            </a:extLst>
          </p:cNvPr>
          <p:cNvPicPr>
            <a:picLocks noChangeAspect="1" noChangeArrowheads="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16354" y="552832"/>
            <a:ext cx="1439234" cy="1439234"/>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0FF52B07-570B-4A7A-953A-CD355BECF6B7}"/>
              </a:ext>
            </a:extLst>
          </p:cNvPr>
          <p:cNvSpPr/>
          <p:nvPr/>
        </p:nvSpPr>
        <p:spPr>
          <a:xfrm>
            <a:off x="9782006" y="620668"/>
            <a:ext cx="1295400" cy="1295399"/>
          </a:xfrm>
          <a:prstGeom prst="ellipse">
            <a:avLst/>
          </a:prstGeom>
          <a:noFill/>
          <a:ln w="762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5" name="TextBox 14">
            <a:extLst>
              <a:ext uri="{FF2B5EF4-FFF2-40B4-BE49-F238E27FC236}">
                <a16:creationId xmlns:a16="http://schemas.microsoft.com/office/drawing/2014/main" id="{53FFCDC4-B1DC-4CE5-8681-9CB3BBAF2302}"/>
              </a:ext>
            </a:extLst>
          </p:cNvPr>
          <p:cNvSpPr txBox="1"/>
          <p:nvPr/>
        </p:nvSpPr>
        <p:spPr>
          <a:xfrm>
            <a:off x="11135258" y="1032975"/>
            <a:ext cx="881973" cy="307777"/>
          </a:xfrm>
          <a:prstGeom prst="rect">
            <a:avLst/>
          </a:prstGeom>
          <a:noFill/>
        </p:spPr>
        <p:txBody>
          <a:bodyPr wrap="none" rtlCol="0">
            <a:spAutoFit/>
          </a:bodyPr>
          <a:lstStyle/>
          <a:p>
            <a:r>
              <a:rPr lang="en-CA" b="1" dirty="0">
                <a:solidFill>
                  <a:srgbClr val="FF9900"/>
                </a:solidFill>
              </a:rPr>
              <a:t>15 MINS</a:t>
            </a:r>
            <a:endParaRPr lang="en-US" b="1" dirty="0">
              <a:solidFill>
                <a:srgbClr val="FF9900"/>
              </a:solidFill>
            </a:endParaRPr>
          </a:p>
        </p:txBody>
      </p:sp>
      <p:sp>
        <p:nvSpPr>
          <p:cNvPr id="16" name="Oval 15">
            <a:extLst>
              <a:ext uri="{FF2B5EF4-FFF2-40B4-BE49-F238E27FC236}">
                <a16:creationId xmlns:a16="http://schemas.microsoft.com/office/drawing/2014/main" id="{DFDEC4E2-471E-4C72-B7CE-97329AFF68BF}"/>
              </a:ext>
            </a:extLst>
          </p:cNvPr>
          <p:cNvSpPr/>
          <p:nvPr/>
        </p:nvSpPr>
        <p:spPr>
          <a:xfrm>
            <a:off x="9805308" y="2071903"/>
            <a:ext cx="1295400" cy="1295399"/>
          </a:xfrm>
          <a:prstGeom prst="ellipse">
            <a:avLst/>
          </a:prstGeom>
          <a:solidFill>
            <a:schemeClr val="bg1"/>
          </a:solidFill>
          <a:ln w="762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7" name="Picture 16" descr="Logo&#10;&#10;Description automatically generated">
            <a:extLst>
              <a:ext uri="{FF2B5EF4-FFF2-40B4-BE49-F238E27FC236}">
                <a16:creationId xmlns:a16="http://schemas.microsoft.com/office/drawing/2014/main" id="{1C40E293-6AD4-41CC-98B8-E76523A259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4854" y="2186203"/>
            <a:ext cx="1242552" cy="878200"/>
          </a:xfrm>
          <a:prstGeom prst="rect">
            <a:avLst/>
          </a:prstGeom>
        </p:spPr>
      </p:pic>
      <p:sp>
        <p:nvSpPr>
          <p:cNvPr id="18" name="TextBox 17">
            <a:extLst>
              <a:ext uri="{FF2B5EF4-FFF2-40B4-BE49-F238E27FC236}">
                <a16:creationId xmlns:a16="http://schemas.microsoft.com/office/drawing/2014/main" id="{55CED3F8-01AD-4C1C-A607-07B6B265BB80}"/>
              </a:ext>
            </a:extLst>
          </p:cNvPr>
          <p:cNvSpPr txBox="1"/>
          <p:nvPr/>
        </p:nvSpPr>
        <p:spPr>
          <a:xfrm>
            <a:off x="11155588" y="2594525"/>
            <a:ext cx="881973" cy="307777"/>
          </a:xfrm>
          <a:prstGeom prst="rect">
            <a:avLst/>
          </a:prstGeom>
          <a:noFill/>
        </p:spPr>
        <p:txBody>
          <a:bodyPr wrap="none" rtlCol="0">
            <a:spAutoFit/>
          </a:bodyPr>
          <a:lstStyle/>
          <a:p>
            <a:r>
              <a:rPr lang="en-CA" b="1" dirty="0">
                <a:solidFill>
                  <a:srgbClr val="FF9900"/>
                </a:solidFill>
              </a:rPr>
              <a:t>10 MINS</a:t>
            </a:r>
            <a:endParaRPr lang="en-US" b="1" dirty="0">
              <a:solidFill>
                <a:srgbClr val="FF9900"/>
              </a:solidFill>
            </a:endParaRPr>
          </a:p>
        </p:txBody>
      </p:sp>
    </p:spTree>
    <p:extLst>
      <p:ext uri="{BB962C8B-B14F-4D97-AF65-F5344CB8AC3E}">
        <p14:creationId xmlns:p14="http://schemas.microsoft.com/office/powerpoint/2010/main" val="146230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50550" y="869161"/>
            <a:ext cx="4659270" cy="2739948"/>
            <a:chOff x="550550" y="737081"/>
            <a:chExt cx="4659270" cy="2739948"/>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50550" y="737081"/>
              <a:ext cx="465927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MACHINE LEARNING REGRESSION RECAP</a:t>
              </a:r>
            </a:p>
          </p:txBody>
        </p:sp>
        <p:cxnSp>
          <p:nvCxnSpPr>
            <p:cNvPr id="5" name="Прямая соединительная линия 4"/>
            <p:cNvCxnSpPr/>
            <p:nvPr/>
          </p:nvCxnSpPr>
          <p:spPr>
            <a:xfrm>
              <a:off x="646994" y="3477029"/>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46994" y="397685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46994" y="397386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70794" y="427745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61644" y="427745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17142" y="427745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68205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421867" y="250838"/>
            <a:ext cx="5751896" cy="523220"/>
          </a:xfrm>
          <a:prstGeom prst="rect">
            <a:avLst/>
          </a:prstGeom>
        </p:spPr>
        <p:txBody>
          <a:bodyPr wrap="square">
            <a:spAutoFit/>
          </a:bodyPr>
          <a:lstStyle/>
          <a:p>
            <a:r>
              <a:rPr lang="en-CA" sz="2800" b="1" dirty="0">
                <a:solidFill>
                  <a:srgbClr val="FF9900"/>
                </a:solidFill>
                <a:latin typeface="Montserrat" charset="0"/>
              </a:rPr>
              <a:t>SIMPLE LINEAR REGRESSION</a:t>
            </a:r>
          </a:p>
        </p:txBody>
      </p:sp>
      <p:sp>
        <p:nvSpPr>
          <p:cNvPr id="7" name="Content Placeholder 2"/>
          <p:cNvSpPr txBox="1">
            <a:spLocks/>
          </p:cNvSpPr>
          <p:nvPr/>
        </p:nvSpPr>
        <p:spPr>
          <a:xfrm>
            <a:off x="379760" y="798141"/>
            <a:ext cx="10389607"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Regression works by predicting value of one variable Y based on another variable X.</a:t>
            </a:r>
          </a:p>
          <a:p>
            <a:pPr marL="342900" indent="-342900" algn="l">
              <a:buFont typeface="Arial" panose="020B0604020202020204" pitchFamily="34" charset="0"/>
              <a:buChar char="•"/>
            </a:pPr>
            <a:r>
              <a:rPr lang="en-CA" sz="1800" dirty="0">
                <a:latin typeface="Montserrat" charset="0"/>
                <a:ea typeface="Montserrat" charset="0"/>
                <a:cs typeface="Montserrat" charset="0"/>
              </a:rPr>
              <a:t>X is called the independent variable and Y is called the dependant variable.</a:t>
            </a:r>
          </a:p>
          <a:p>
            <a:pPr marL="342900" indent="-342900" algn="l">
              <a:buFont typeface="Arial" panose="020B0604020202020204" pitchFamily="34" charset="0"/>
              <a:buChar char="•"/>
            </a:pPr>
            <a:r>
              <a:rPr lang="en-CA" sz="1800" dirty="0">
                <a:latin typeface="Montserrat" charset="0"/>
                <a:ea typeface="Montserrat" charset="0"/>
                <a:cs typeface="Montserrat" charset="0"/>
              </a:rPr>
              <a:t>Goal is to obtain a relationship (model) between two variables only such as age and insurance cost for example.</a:t>
            </a:r>
          </a:p>
        </p:txBody>
      </p:sp>
      <p:sp>
        <p:nvSpPr>
          <p:cNvPr id="63" name="Content Placeholder 2"/>
          <p:cNvSpPr txBox="1">
            <a:spLocks/>
          </p:cNvSpPr>
          <p:nvPr/>
        </p:nvSpPr>
        <p:spPr>
          <a:xfrm>
            <a:off x="1026789" y="1869035"/>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sz="2000" dirty="0"/>
          </a:p>
        </p:txBody>
      </p:sp>
      <mc:AlternateContent xmlns:mc="http://schemas.openxmlformats.org/markup-compatibility/2006">
        <mc:Choice xmlns:a14="http://schemas.microsoft.com/office/drawing/2010/main" Requires="a14">
          <p:sp>
            <p:nvSpPr>
              <p:cNvPr id="64" name="TextBox 63"/>
              <p:cNvSpPr txBox="1"/>
              <p:nvPr/>
            </p:nvSpPr>
            <p:spPr>
              <a:xfrm>
                <a:off x="6065792" y="3181795"/>
                <a:ext cx="286116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solidFill>
                            <a:schemeClr val="tx1"/>
                          </a:solidFill>
                          <a:latin typeface="Cambria Math" panose="02040503050406030204" pitchFamily="18" charset="0"/>
                        </a:rPr>
                        <m:t>𝑦</m:t>
                      </m:r>
                      <m:r>
                        <a:rPr lang="en-CA" sz="3600" b="0" i="1" smtClean="0">
                          <a:solidFill>
                            <a:schemeClr val="tx1"/>
                          </a:solidFill>
                          <a:latin typeface="Cambria Math" panose="02040503050406030204" pitchFamily="18" charset="0"/>
                        </a:rPr>
                        <m:t>=</m:t>
                      </m:r>
                      <m:r>
                        <a:rPr lang="en-CA" sz="3600" b="0" i="1" smtClean="0">
                          <a:solidFill>
                            <a:schemeClr val="tx1"/>
                          </a:solidFill>
                          <a:latin typeface="Cambria Math" panose="02040503050406030204" pitchFamily="18" charset="0"/>
                        </a:rPr>
                        <m:t>𝑏</m:t>
                      </m:r>
                      <m:r>
                        <a:rPr lang="en-CA" sz="3600" b="0" i="1" smtClean="0">
                          <a:solidFill>
                            <a:schemeClr val="tx1"/>
                          </a:solidFill>
                          <a:latin typeface="Cambria Math" panose="02040503050406030204" pitchFamily="18" charset="0"/>
                        </a:rPr>
                        <m:t>+</m:t>
                      </m:r>
                      <m:r>
                        <a:rPr lang="en-CA" sz="3600" b="0" i="1" smtClean="0">
                          <a:solidFill>
                            <a:schemeClr val="tx1"/>
                          </a:solidFill>
                          <a:latin typeface="Cambria Math" panose="02040503050406030204" pitchFamily="18" charset="0"/>
                        </a:rPr>
                        <m:t>𝑚</m:t>
                      </m:r>
                      <m:r>
                        <a:rPr lang="en-CA" sz="3600" b="0" i="1" smtClean="0">
                          <a:solidFill>
                            <a:schemeClr val="tx1"/>
                          </a:solidFill>
                          <a:latin typeface="Cambria Math" panose="02040503050406030204" pitchFamily="18" charset="0"/>
                        </a:rPr>
                        <m:t>∗</m:t>
                      </m:r>
                      <m:r>
                        <a:rPr lang="en-CA" sz="3600" b="0" i="1" smtClean="0">
                          <a:solidFill>
                            <a:schemeClr val="tx1"/>
                          </a:solidFill>
                          <a:latin typeface="Cambria Math" panose="02040503050406030204" pitchFamily="18" charset="0"/>
                        </a:rPr>
                        <m:t>𝑥</m:t>
                      </m:r>
                    </m:oMath>
                  </m:oMathPara>
                </a14:m>
                <a:endParaRPr lang="en-CA" sz="3600" dirty="0">
                  <a:solidFill>
                    <a:schemeClr val="tx1"/>
                  </a:solidFill>
                </a:endParaRPr>
              </a:p>
            </p:txBody>
          </p:sp>
        </mc:Choice>
        <mc:Fallback>
          <p:sp>
            <p:nvSpPr>
              <p:cNvPr id="64" name="TextBox 63"/>
              <p:cNvSpPr txBox="1">
                <a:spLocks noRot="1" noChangeAspect="1" noMove="1" noResize="1" noEditPoints="1" noAdjustHandles="1" noChangeArrowheads="1" noChangeShapeType="1" noTextEdit="1"/>
              </p:cNvSpPr>
              <p:nvPr/>
            </p:nvSpPr>
            <p:spPr>
              <a:xfrm>
                <a:off x="6065792" y="3181795"/>
                <a:ext cx="2861168" cy="553998"/>
              </a:xfrm>
              <a:prstGeom prst="rect">
                <a:avLst/>
              </a:prstGeom>
              <a:blipFill>
                <a:blip r:embed="rId2"/>
                <a:stretch>
                  <a:fillRect/>
                </a:stretch>
              </a:blipFill>
            </p:spPr>
            <p:txBody>
              <a:bodyPr/>
              <a:lstStyle/>
              <a:p>
                <a:r>
                  <a:rPr lang="en-US">
                    <a:noFill/>
                  </a:rPr>
                  <a:t> </a:t>
                </a:r>
              </a:p>
            </p:txBody>
          </p:sp>
        </mc:Fallback>
      </mc:AlternateContent>
      <p:cxnSp>
        <p:nvCxnSpPr>
          <p:cNvPr id="65" name="Straight Arrow Connector 64"/>
          <p:cNvCxnSpPr/>
          <p:nvPr/>
        </p:nvCxnSpPr>
        <p:spPr>
          <a:xfrm flipV="1">
            <a:off x="1235773" y="5774880"/>
            <a:ext cx="3907020" cy="250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1212339" y="2861041"/>
            <a:ext cx="54092" cy="2961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940177" y="458593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2421869" y="428293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2682802" y="466332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5570952" y="314387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3112845" y="373748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3112846" y="325070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3852426" y="340894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4592003" y="282502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p:cNvSpPr/>
          <p:nvPr/>
        </p:nvSpPr>
        <p:spPr>
          <a:xfrm>
            <a:off x="3550329" y="431598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Oval 76"/>
          <p:cNvSpPr/>
          <p:nvPr/>
        </p:nvSpPr>
        <p:spPr>
          <a:xfrm>
            <a:off x="5142793" y="264269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4592004" y="341542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p:cNvSpPr txBox="1"/>
          <p:nvPr/>
        </p:nvSpPr>
        <p:spPr>
          <a:xfrm>
            <a:off x="2669213" y="5822051"/>
            <a:ext cx="2016558" cy="461665"/>
          </a:xfrm>
          <a:prstGeom prst="rect">
            <a:avLst/>
          </a:prstGeom>
          <a:noFill/>
        </p:spPr>
        <p:txBody>
          <a:bodyPr wrap="square" rtlCol="0">
            <a:spAutoFit/>
          </a:bodyPr>
          <a:lstStyle/>
          <a:p>
            <a:r>
              <a:rPr lang="en-CA" sz="2400" b="1" dirty="0">
                <a:solidFill>
                  <a:schemeClr val="tx1"/>
                </a:solidFill>
              </a:rPr>
              <a:t>GRE SCORE</a:t>
            </a:r>
          </a:p>
        </p:txBody>
      </p:sp>
      <p:sp>
        <p:nvSpPr>
          <p:cNvPr id="80" name="TextBox 79"/>
          <p:cNvSpPr txBox="1"/>
          <p:nvPr/>
        </p:nvSpPr>
        <p:spPr>
          <a:xfrm rot="16200000">
            <a:off x="-1387818" y="3984432"/>
            <a:ext cx="4134465" cy="461665"/>
          </a:xfrm>
          <a:prstGeom prst="rect">
            <a:avLst/>
          </a:prstGeom>
          <a:noFill/>
        </p:spPr>
        <p:txBody>
          <a:bodyPr wrap="none" rtlCol="0">
            <a:spAutoFit/>
          </a:bodyPr>
          <a:lstStyle/>
          <a:p>
            <a:r>
              <a:rPr lang="en-CA" sz="2400" b="1" dirty="0">
                <a:solidFill>
                  <a:schemeClr val="tx1"/>
                </a:solidFill>
              </a:rPr>
              <a:t>CHANCES OF ADMISSION</a:t>
            </a:r>
          </a:p>
        </p:txBody>
      </p:sp>
      <p:cxnSp>
        <p:nvCxnSpPr>
          <p:cNvPr id="81" name="Straight Connector 80"/>
          <p:cNvCxnSpPr/>
          <p:nvPr/>
        </p:nvCxnSpPr>
        <p:spPr>
          <a:xfrm flipH="1">
            <a:off x="1298475" y="2604003"/>
            <a:ext cx="4283726" cy="2616524"/>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rot="5400000" flipH="1" flipV="1">
            <a:off x="5251074" y="3992370"/>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222367" y="5002621"/>
            <a:ext cx="2678938" cy="584775"/>
          </a:xfrm>
          <a:prstGeom prst="rect">
            <a:avLst/>
          </a:prstGeom>
          <a:noFill/>
        </p:spPr>
        <p:txBody>
          <a:bodyPr wrap="none" rtlCol="0">
            <a:spAutoFit/>
          </a:bodyPr>
          <a:lstStyle/>
          <a:p>
            <a:pPr algn="ctr"/>
            <a:r>
              <a:rPr lang="en-CA" sz="1600" b="1" dirty="0">
                <a:solidFill>
                  <a:srgbClr val="FF9900"/>
                </a:solidFill>
              </a:rPr>
              <a:t>DEPENDANT VARIABLE</a:t>
            </a:r>
          </a:p>
          <a:p>
            <a:pPr algn="ctr"/>
            <a:r>
              <a:rPr lang="en-CA" sz="1600" b="1" dirty="0">
                <a:solidFill>
                  <a:srgbClr val="FF9900"/>
                </a:solidFill>
              </a:rPr>
              <a:t>CHANCE OF ADMISSION</a:t>
            </a:r>
          </a:p>
        </p:txBody>
      </p:sp>
      <p:cxnSp>
        <p:nvCxnSpPr>
          <p:cNvPr id="84" name="Curved Connector 83"/>
          <p:cNvCxnSpPr/>
          <p:nvPr/>
        </p:nvCxnSpPr>
        <p:spPr>
          <a:xfrm rot="5400000" flipH="1" flipV="1">
            <a:off x="7641407" y="3881788"/>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123046" y="4986603"/>
            <a:ext cx="2810386" cy="584775"/>
          </a:xfrm>
          <a:prstGeom prst="rect">
            <a:avLst/>
          </a:prstGeom>
          <a:noFill/>
        </p:spPr>
        <p:txBody>
          <a:bodyPr wrap="none" rtlCol="0">
            <a:spAutoFit/>
          </a:bodyPr>
          <a:lstStyle/>
          <a:p>
            <a:pPr algn="ctr"/>
            <a:r>
              <a:rPr lang="en-CA" sz="1600" b="1" dirty="0">
                <a:solidFill>
                  <a:srgbClr val="FF9900"/>
                </a:solidFill>
              </a:rPr>
              <a:t>INDEPENDENT VARIABLE </a:t>
            </a:r>
          </a:p>
          <a:p>
            <a:pPr algn="ctr"/>
            <a:r>
              <a:rPr lang="en-CA" sz="1600" b="1" dirty="0">
                <a:solidFill>
                  <a:srgbClr val="FF9900"/>
                </a:solidFill>
              </a:rPr>
              <a:t>GRE SCORE</a:t>
            </a:r>
          </a:p>
        </p:txBody>
      </p:sp>
      <p:sp>
        <p:nvSpPr>
          <p:cNvPr id="86" name="Rounded Rectangle 85"/>
          <p:cNvSpPr/>
          <p:nvPr/>
        </p:nvSpPr>
        <p:spPr>
          <a:xfrm>
            <a:off x="6894189" y="3181794"/>
            <a:ext cx="465941" cy="665551"/>
          </a:xfrm>
          <a:prstGeom prst="roundRect">
            <a:avLst/>
          </a:prstGeom>
          <a:noFill/>
          <a:ln w="5715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ounded Rectangle 86"/>
          <p:cNvSpPr/>
          <p:nvPr/>
        </p:nvSpPr>
        <p:spPr>
          <a:xfrm>
            <a:off x="7718369" y="3181794"/>
            <a:ext cx="507757" cy="665551"/>
          </a:xfrm>
          <a:prstGeom prst="roundRect">
            <a:avLst/>
          </a:prstGeom>
          <a:noFill/>
          <a:ln w="5715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7" name="Curved Connector 96"/>
          <p:cNvCxnSpPr/>
          <p:nvPr/>
        </p:nvCxnSpPr>
        <p:spPr>
          <a:xfrm flipV="1">
            <a:off x="8189589" y="2392389"/>
            <a:ext cx="1274871" cy="773452"/>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p:nvPr/>
        </p:nvCxnSpPr>
        <p:spPr>
          <a:xfrm flipV="1">
            <a:off x="7198989" y="2325565"/>
            <a:ext cx="2029757" cy="820727"/>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120589" y="1894611"/>
            <a:ext cx="1782860" cy="338554"/>
          </a:xfrm>
          <a:prstGeom prst="rect">
            <a:avLst/>
          </a:prstGeom>
          <a:noFill/>
        </p:spPr>
        <p:txBody>
          <a:bodyPr wrap="none" rtlCol="0">
            <a:spAutoFit/>
          </a:bodyPr>
          <a:lstStyle/>
          <a:p>
            <a:r>
              <a:rPr lang="en-CA" sz="1600" b="1" dirty="0">
                <a:solidFill>
                  <a:srgbClr val="FF9900"/>
                </a:solidFill>
              </a:rPr>
              <a:t>MODEL! (GOAL)</a:t>
            </a:r>
          </a:p>
        </p:txBody>
      </p:sp>
      <p:sp>
        <p:nvSpPr>
          <p:cNvPr id="34" name="Left Brace 33"/>
          <p:cNvSpPr/>
          <p:nvPr/>
        </p:nvSpPr>
        <p:spPr>
          <a:xfrm rot="10800000">
            <a:off x="1356197" y="5201504"/>
            <a:ext cx="250091" cy="530737"/>
          </a:xfrm>
          <a:prstGeom prst="leftBrace">
            <a:avLst>
              <a:gd name="adj1" fmla="val 75515"/>
              <a:gd name="adj2" fmla="val 50000"/>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sz="1800" kern="1200">
              <a:solidFill>
                <a:prstClr val="white"/>
              </a:solidFill>
            </a:endParaRPr>
          </a:p>
        </p:txBody>
      </p:sp>
      <mc:AlternateContent xmlns:mc="http://schemas.openxmlformats.org/markup-compatibility/2006">
        <mc:Choice xmlns:a14="http://schemas.microsoft.com/office/drawing/2010/main" Requires="a14">
          <p:sp>
            <p:nvSpPr>
              <p:cNvPr id="35" name="Rectangle 34"/>
              <p:cNvSpPr/>
              <p:nvPr/>
            </p:nvSpPr>
            <p:spPr>
              <a:xfrm>
                <a:off x="1683128" y="5090506"/>
                <a:ext cx="569387" cy="646331"/>
              </a:xfrm>
              <a:prstGeom prst="rect">
                <a:avLst/>
              </a:prstGeom>
            </p:spPr>
            <p:txBody>
              <a:bodyPr wrap="none">
                <a:spAutoFit/>
              </a:bodyPr>
              <a:lstStyle/>
              <a:p>
                <a:pPr>
                  <a:buClrTx/>
                  <a:buFontTx/>
                  <a:buNone/>
                </a:pPr>
                <a14:m>
                  <m:oMathPara xmlns:m="http://schemas.openxmlformats.org/officeDocument/2006/math">
                    <m:oMathParaPr>
                      <m:jc m:val="centerGroup"/>
                    </m:oMathParaPr>
                    <m:oMath xmlns:m="http://schemas.openxmlformats.org/officeDocument/2006/math">
                      <m:r>
                        <a:rPr lang="en-CA" sz="3600" b="1" i="1" kern="1200" smtClean="0">
                          <a:solidFill>
                            <a:prstClr val="black"/>
                          </a:solidFill>
                          <a:latin typeface="Cambria Math" panose="02040503050406030204" pitchFamily="18" charset="0"/>
                          <a:ea typeface="+mn-ea"/>
                          <a:cs typeface="+mn-cs"/>
                        </a:rPr>
                        <m:t>𝒃</m:t>
                      </m:r>
                    </m:oMath>
                  </m:oMathPara>
                </a14:m>
                <a:endParaRPr lang="en-CA" sz="3600" b="1" i="1" kern="1200" dirty="0">
                  <a:solidFill>
                    <a:prstClr val="black"/>
                  </a:solidFill>
                  <a:latin typeface="Calibri" panose="020F0502020204030204"/>
                  <a:ea typeface="+mn-ea"/>
                  <a:cs typeface="+mn-cs"/>
                </a:endParaRPr>
              </a:p>
            </p:txBody>
          </p:sp>
        </mc:Choice>
        <mc:Fallback>
          <p:sp>
            <p:nvSpPr>
              <p:cNvPr id="35" name="Rectangle 34"/>
              <p:cNvSpPr>
                <a:spLocks noRot="1" noChangeAspect="1" noMove="1" noResize="1" noEditPoints="1" noAdjustHandles="1" noChangeArrowheads="1" noChangeShapeType="1" noTextEdit="1"/>
              </p:cNvSpPr>
              <p:nvPr/>
            </p:nvSpPr>
            <p:spPr>
              <a:xfrm>
                <a:off x="1683128" y="5090506"/>
                <a:ext cx="56938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3647239" y="3749954"/>
                <a:ext cx="716863" cy="646331"/>
              </a:xfrm>
              <a:prstGeom prst="rect">
                <a:avLst/>
              </a:prstGeom>
            </p:spPr>
            <p:txBody>
              <a:bodyPr wrap="none">
                <a:spAutoFit/>
              </a:bodyPr>
              <a:lstStyle/>
              <a:p>
                <a:pPr>
                  <a:buClrTx/>
                  <a:buFontTx/>
                  <a:buNone/>
                </a:pPr>
                <a14:m>
                  <m:oMathPara xmlns:m="http://schemas.openxmlformats.org/officeDocument/2006/math">
                    <m:oMathParaPr>
                      <m:jc m:val="centerGroup"/>
                    </m:oMathParaPr>
                    <m:oMath xmlns:m="http://schemas.openxmlformats.org/officeDocument/2006/math">
                      <m:r>
                        <a:rPr lang="en-CA" sz="3600" b="1" i="1" kern="1200" smtClean="0">
                          <a:solidFill>
                            <a:prstClr val="black"/>
                          </a:solidFill>
                          <a:latin typeface="Cambria Math" panose="02040503050406030204" pitchFamily="18" charset="0"/>
                          <a:ea typeface="+mn-ea"/>
                          <a:cs typeface="+mn-cs"/>
                        </a:rPr>
                        <m:t>𝒎</m:t>
                      </m:r>
                    </m:oMath>
                  </m:oMathPara>
                </a14:m>
                <a:endParaRPr lang="en-CA" sz="3600" b="1" i="1" kern="1200" dirty="0">
                  <a:solidFill>
                    <a:prstClr val="black"/>
                  </a:solidFill>
                  <a:latin typeface="Calibri" panose="020F0502020204030204"/>
                  <a:ea typeface="+mn-ea"/>
                  <a:cs typeface="+mn-cs"/>
                </a:endParaRPr>
              </a:p>
            </p:txBody>
          </p:sp>
        </mc:Choice>
        <mc:Fallback>
          <p:sp>
            <p:nvSpPr>
              <p:cNvPr id="37" name="Rectangle 36"/>
              <p:cNvSpPr>
                <a:spLocks noRot="1" noChangeAspect="1" noMove="1" noResize="1" noEditPoints="1" noAdjustHandles="1" noChangeArrowheads="1" noChangeShapeType="1" noTextEdit="1"/>
              </p:cNvSpPr>
              <p:nvPr/>
            </p:nvSpPr>
            <p:spPr>
              <a:xfrm>
                <a:off x="3647239" y="3749954"/>
                <a:ext cx="716863" cy="646331"/>
              </a:xfrm>
              <a:prstGeom prst="rect">
                <a:avLst/>
              </a:prstGeom>
              <a:blipFill>
                <a:blip r:embed="rId4"/>
                <a:stretch>
                  <a:fillRect/>
                </a:stretch>
              </a:blipFill>
            </p:spPr>
            <p:txBody>
              <a:bodyPr/>
              <a:lstStyle/>
              <a:p>
                <a:r>
                  <a:rPr lang="en-US">
                    <a:noFill/>
                  </a:rPr>
                  <a:t> </a:t>
                </a:r>
              </a:p>
            </p:txBody>
          </p:sp>
        </mc:Fallback>
      </mc:AlternateContent>
      <p:sp>
        <p:nvSpPr>
          <p:cNvPr id="38" name="Right Triangle 37"/>
          <p:cNvSpPr/>
          <p:nvPr/>
        </p:nvSpPr>
        <p:spPr>
          <a:xfrm rot="16200000">
            <a:off x="3190590" y="3183864"/>
            <a:ext cx="984859" cy="1581439"/>
          </a:xfrm>
          <a:prstGeom prst="rtTriangle">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sz="1800" kern="1200">
              <a:solidFill>
                <a:prstClr val="white"/>
              </a:solidFill>
            </a:endParaRPr>
          </a:p>
        </p:txBody>
      </p:sp>
    </p:spTree>
    <p:extLst>
      <p:ext uri="{BB962C8B-B14F-4D97-AF65-F5344CB8AC3E}">
        <p14:creationId xmlns:p14="http://schemas.microsoft.com/office/powerpoint/2010/main" val="245131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ppt_x"/>
                                          </p:val>
                                        </p:tav>
                                        <p:tav tm="100000">
                                          <p:val>
                                            <p:strVal val="#ppt_x"/>
                                          </p:val>
                                        </p:tav>
                                      </p:tavLst>
                                    </p:anim>
                                    <p:anim calcmode="lin" valueType="num">
                                      <p:cBhvr additive="base">
                                        <p:cTn id="17" dur="500" fill="hold"/>
                                        <p:tgtEl>
                                          <p:spTgt spid="8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ppt_x"/>
                                          </p:val>
                                        </p:tav>
                                        <p:tav tm="100000">
                                          <p:val>
                                            <p:strVal val="#ppt_x"/>
                                          </p:val>
                                        </p:tav>
                                      </p:tavLst>
                                    </p:anim>
                                    <p:anim calcmode="lin" valueType="num">
                                      <p:cBhvr additive="base">
                                        <p:cTn id="21" dur="500" fill="hold"/>
                                        <p:tgtEl>
                                          <p:spTgt spid="8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 calcmode="lin" valueType="num">
                                      <p:cBhvr additive="base">
                                        <p:cTn id="24" dur="500" fill="hold"/>
                                        <p:tgtEl>
                                          <p:spTgt spid="98"/>
                                        </p:tgtEl>
                                        <p:attrNameLst>
                                          <p:attrName>ppt_x</p:attrName>
                                        </p:attrNameLst>
                                      </p:cBhvr>
                                      <p:tavLst>
                                        <p:tav tm="0">
                                          <p:val>
                                            <p:strVal val="#ppt_x"/>
                                          </p:val>
                                        </p:tav>
                                        <p:tav tm="100000">
                                          <p:val>
                                            <p:strVal val="#ppt_x"/>
                                          </p:val>
                                        </p:tav>
                                      </p:tavLst>
                                    </p:anim>
                                    <p:anim calcmode="lin" valueType="num">
                                      <p:cBhvr additive="base">
                                        <p:cTn id="25" dur="500" fill="hold"/>
                                        <p:tgtEl>
                                          <p:spTgt spid="9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500" fill="hold"/>
                                        <p:tgtEl>
                                          <p:spTgt spid="97"/>
                                        </p:tgtEl>
                                        <p:attrNameLst>
                                          <p:attrName>ppt_x</p:attrName>
                                        </p:attrNameLst>
                                      </p:cBhvr>
                                      <p:tavLst>
                                        <p:tav tm="0">
                                          <p:val>
                                            <p:strVal val="#ppt_x"/>
                                          </p:val>
                                        </p:tav>
                                        <p:tav tm="100000">
                                          <p:val>
                                            <p:strVal val="#ppt_x"/>
                                          </p:val>
                                        </p:tav>
                                      </p:tavLst>
                                    </p:anim>
                                    <p:anim calcmode="lin" valueType="num">
                                      <p:cBhvr additive="base">
                                        <p:cTn id="29" dur="500" fill="hold"/>
                                        <p:tgtEl>
                                          <p:spTgt spid="9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500" fill="hold"/>
                                        <p:tgtEl>
                                          <p:spTgt spid="82"/>
                                        </p:tgtEl>
                                        <p:attrNameLst>
                                          <p:attrName>ppt_x</p:attrName>
                                        </p:attrNameLst>
                                      </p:cBhvr>
                                      <p:tavLst>
                                        <p:tav tm="0">
                                          <p:val>
                                            <p:strVal val="#ppt_x"/>
                                          </p:val>
                                        </p:tav>
                                        <p:tav tm="100000">
                                          <p:val>
                                            <p:strVal val="#ppt_x"/>
                                          </p:val>
                                        </p:tav>
                                      </p:tavLst>
                                    </p:anim>
                                    <p:anim calcmode="lin" valueType="num">
                                      <p:cBhvr additive="base">
                                        <p:cTn id="37" dur="500" fill="hold"/>
                                        <p:tgtEl>
                                          <p:spTgt spid="8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 calcmode="lin" valueType="num">
                                      <p:cBhvr additive="base">
                                        <p:cTn id="40" dur="500" fill="hold"/>
                                        <p:tgtEl>
                                          <p:spTgt spid="83"/>
                                        </p:tgtEl>
                                        <p:attrNameLst>
                                          <p:attrName>ppt_x</p:attrName>
                                        </p:attrNameLst>
                                      </p:cBhvr>
                                      <p:tavLst>
                                        <p:tav tm="0">
                                          <p:val>
                                            <p:strVal val="#ppt_x"/>
                                          </p:val>
                                        </p:tav>
                                        <p:tav tm="100000">
                                          <p:val>
                                            <p:strVal val="#ppt_x"/>
                                          </p:val>
                                        </p:tav>
                                      </p:tavLst>
                                    </p:anim>
                                    <p:anim calcmode="lin" valueType="num">
                                      <p:cBhvr additive="base">
                                        <p:cTn id="41" dur="500" fill="hold"/>
                                        <p:tgtEl>
                                          <p:spTgt spid="8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anim calcmode="lin" valueType="num">
                                      <p:cBhvr additive="base">
                                        <p:cTn id="44" dur="500" fill="hold"/>
                                        <p:tgtEl>
                                          <p:spTgt spid="85"/>
                                        </p:tgtEl>
                                        <p:attrNameLst>
                                          <p:attrName>ppt_x</p:attrName>
                                        </p:attrNameLst>
                                      </p:cBhvr>
                                      <p:tavLst>
                                        <p:tav tm="0">
                                          <p:val>
                                            <p:strVal val="#ppt_x"/>
                                          </p:val>
                                        </p:tav>
                                        <p:tav tm="100000">
                                          <p:val>
                                            <p:strVal val="#ppt_x"/>
                                          </p:val>
                                        </p:tav>
                                      </p:tavLst>
                                    </p:anim>
                                    <p:anim calcmode="lin" valueType="num">
                                      <p:cBhvr additive="base">
                                        <p:cTn id="45" dur="500" fill="hold"/>
                                        <p:tgtEl>
                                          <p:spTgt spid="8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additive="base">
                                        <p:cTn id="48" dur="500" fill="hold"/>
                                        <p:tgtEl>
                                          <p:spTgt spid="84"/>
                                        </p:tgtEl>
                                        <p:attrNameLst>
                                          <p:attrName>ppt_x</p:attrName>
                                        </p:attrNameLst>
                                      </p:cBhvr>
                                      <p:tavLst>
                                        <p:tav tm="0">
                                          <p:val>
                                            <p:strVal val="#ppt_x"/>
                                          </p:val>
                                        </p:tav>
                                        <p:tav tm="100000">
                                          <p:val>
                                            <p:strVal val="#ppt_x"/>
                                          </p:val>
                                        </p:tav>
                                      </p:tavLst>
                                    </p:anim>
                                    <p:anim calcmode="lin" valueType="num">
                                      <p:cBhvr additive="base">
                                        <p:cTn id="49" dur="500" fill="hold"/>
                                        <p:tgtEl>
                                          <p:spTgt spid="8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p:bldP spid="85" grpId="0"/>
      <p:bldP spid="86" grpId="0" animBg="1"/>
      <p:bldP spid="87" grpId="0" animBg="1"/>
      <p:bldP spid="99" grpId="0"/>
      <p:bldP spid="34" grpId="0" animBg="1"/>
      <p:bldP spid="35" grpId="0"/>
      <p:bldP spid="37"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68678" y="117674"/>
            <a:ext cx="7585714" cy="461665"/>
          </a:xfrm>
          <a:prstGeom prst="rect">
            <a:avLst/>
          </a:prstGeom>
        </p:spPr>
        <p:txBody>
          <a:bodyPr wrap="square">
            <a:spAutoFit/>
          </a:bodyPr>
          <a:lstStyle/>
          <a:p>
            <a:r>
              <a:rPr lang="en-US" sz="2800" b="1" dirty="0">
                <a:solidFill>
                  <a:srgbClr val="FF9900"/>
                </a:solidFill>
                <a:latin typeface="Montserrat" charset="0"/>
              </a:rPr>
              <a:t>MULTIPLE LINEAR REGRESSION</a:t>
            </a:r>
          </a:p>
        </p:txBody>
      </p:sp>
      <p:sp>
        <p:nvSpPr>
          <p:cNvPr id="7" name="Content Placeholder 2"/>
          <p:cNvSpPr txBox="1">
            <a:spLocks/>
          </p:cNvSpPr>
          <p:nvPr/>
        </p:nvSpPr>
        <p:spPr>
          <a:xfrm>
            <a:off x="359550" y="758568"/>
            <a:ext cx="10413225" cy="4525963"/>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L="342900" indent="-342900" defTabSz="914400" eaLnBrk="1" latinLnBrk="0" hangingPunct="1">
              <a:lnSpc>
                <a:spcPct val="90000"/>
              </a:lnSpc>
              <a:spcBef>
                <a:spcPts val="1000"/>
              </a:spcBef>
              <a:buFont typeface="Arial" panose="020B0604020202020204" pitchFamily="34" charset="0"/>
              <a:buChar char="•"/>
              <a:defRPr sz="1800" kern="1200">
                <a:solidFill>
                  <a:schemeClr val="tx1"/>
                </a:solidFill>
                <a:latin typeface="Montserrat" charset="0"/>
                <a:ea typeface="Montserrat" charset="0"/>
                <a:cs typeface="Montserrat" charset="0"/>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Multiple Linear Regression: examines relationship between more than two variables.</a:t>
            </a:r>
          </a:p>
          <a:p>
            <a:r>
              <a:rPr lang="en-CA" dirty="0"/>
              <a:t>Recall that Simple Linear regression is a statistical model that examines linear relationship between two variables only.</a:t>
            </a:r>
          </a:p>
          <a:p>
            <a:r>
              <a:rPr lang="en-CA" dirty="0"/>
              <a:t>Each independent variable has its own corresponding coefficient.</a:t>
            </a:r>
          </a:p>
          <a:p>
            <a:endParaRPr lang="en-CA" dirty="0"/>
          </a:p>
          <a:p>
            <a:endParaRPr lang="en-CA" dirty="0"/>
          </a:p>
        </p:txBody>
      </p:sp>
      <mc:AlternateContent xmlns:mc="http://schemas.openxmlformats.org/markup-compatibility/2006" xmlns:a14="http://schemas.microsoft.com/office/drawing/2010/main">
        <mc:Choice Requires="a14">
          <p:sp>
            <p:nvSpPr>
              <p:cNvPr id="27" name="TextBox 26"/>
              <p:cNvSpPr txBox="1"/>
              <p:nvPr/>
            </p:nvSpPr>
            <p:spPr>
              <a:xfrm>
                <a:off x="2041887" y="2489419"/>
                <a:ext cx="63817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𝑦</m:t>
                      </m:r>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𝑏</m:t>
                          </m:r>
                        </m:e>
                        <m:sub>
                          <m:r>
                            <a:rPr lang="en-CA" sz="3200" b="0" i="1" smtClean="0">
                              <a:solidFill>
                                <a:schemeClr val="tx1"/>
                              </a:solidFill>
                              <a:latin typeface="Cambria Math" panose="02040503050406030204" pitchFamily="18" charset="0"/>
                            </a:rPr>
                            <m:t>0</m:t>
                          </m:r>
                        </m:sub>
                      </m:sSub>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𝑏</m:t>
                          </m:r>
                        </m:e>
                        <m:sub>
                          <m:r>
                            <a:rPr lang="en-CA" sz="3200" b="0" i="1" smtClean="0">
                              <a:solidFill>
                                <a:schemeClr val="tx1"/>
                              </a:solidFill>
                              <a:latin typeface="Cambria Math" panose="02040503050406030204" pitchFamily="18" charset="0"/>
                            </a:rPr>
                            <m:t>1</m:t>
                          </m:r>
                        </m:sub>
                      </m:sSub>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𝑥</m:t>
                          </m:r>
                        </m:e>
                        <m:sub>
                          <m:r>
                            <a:rPr lang="en-CA" sz="3200" b="0" i="1" smtClean="0">
                              <a:solidFill>
                                <a:schemeClr val="tx1"/>
                              </a:solidFill>
                              <a:latin typeface="Cambria Math" panose="02040503050406030204" pitchFamily="18" charset="0"/>
                            </a:rPr>
                            <m:t>1</m:t>
                          </m:r>
                        </m:sub>
                      </m:sSub>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𝑏</m:t>
                          </m:r>
                        </m:e>
                        <m:sub>
                          <m:r>
                            <a:rPr lang="en-CA" sz="3200" b="0" i="1" smtClean="0">
                              <a:solidFill>
                                <a:schemeClr val="tx1"/>
                              </a:solidFill>
                              <a:latin typeface="Cambria Math" panose="02040503050406030204" pitchFamily="18" charset="0"/>
                            </a:rPr>
                            <m:t>2</m:t>
                          </m:r>
                        </m:sub>
                      </m:sSub>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𝑥</m:t>
                          </m:r>
                        </m:e>
                        <m:sub>
                          <m:r>
                            <a:rPr lang="en-CA" sz="3200" b="0" i="1" smtClean="0">
                              <a:solidFill>
                                <a:schemeClr val="tx1"/>
                              </a:solidFill>
                              <a:latin typeface="Cambria Math" panose="02040503050406030204" pitchFamily="18" charset="0"/>
                            </a:rPr>
                            <m:t>2</m:t>
                          </m:r>
                        </m:sub>
                      </m:sSub>
                      <m:r>
                        <a:rPr lang="en-CA" sz="3200" b="0" i="1" smtClean="0">
                          <a:solidFill>
                            <a:schemeClr val="tx1"/>
                          </a:solidFill>
                          <a:latin typeface="Cambria Math" panose="02040503050406030204" pitchFamily="18" charset="0"/>
                        </a:rPr>
                        <m:t>+..+</m:t>
                      </m:r>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𝑏</m:t>
                          </m:r>
                        </m:e>
                        <m:sub>
                          <m:r>
                            <a:rPr lang="en-CA" sz="3200" b="0" i="1" smtClean="0">
                              <a:solidFill>
                                <a:schemeClr val="tx1"/>
                              </a:solidFill>
                              <a:latin typeface="Cambria Math" panose="02040503050406030204" pitchFamily="18" charset="0"/>
                            </a:rPr>
                            <m:t>𝑛</m:t>
                          </m:r>
                        </m:sub>
                      </m:sSub>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𝑥</m:t>
                          </m:r>
                        </m:e>
                        <m:sub>
                          <m:r>
                            <a:rPr lang="en-CA" sz="3200" b="0" i="1" smtClean="0">
                              <a:solidFill>
                                <a:schemeClr val="tx1"/>
                              </a:solidFill>
                              <a:latin typeface="Cambria Math" panose="02040503050406030204" pitchFamily="18" charset="0"/>
                            </a:rPr>
                            <m:t>𝑛</m:t>
                          </m:r>
                        </m:sub>
                      </m:sSub>
                    </m:oMath>
                  </m:oMathPara>
                </a14:m>
                <a:endParaRPr lang="en-CA" sz="3200"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041887" y="2489419"/>
                <a:ext cx="6381747" cy="492443"/>
              </a:xfrm>
              <a:prstGeom prst="rect">
                <a:avLst/>
              </a:prstGeom>
              <a:blipFill rotWithShape="0">
                <a:blip r:embed="rId3"/>
                <a:stretch>
                  <a:fillRect/>
                </a:stretch>
              </a:blipFill>
            </p:spPr>
            <p:txBody>
              <a:bodyPr/>
              <a:lstStyle/>
              <a:p>
                <a:r>
                  <a:rPr lang="en-CA">
                    <a:noFill/>
                  </a:rPr>
                  <a:t> </a:t>
                </a:r>
              </a:p>
            </p:txBody>
          </p:sp>
        </mc:Fallback>
      </mc:AlternateContent>
      <p:cxnSp>
        <p:nvCxnSpPr>
          <p:cNvPr id="28" name="Curved Connector 27"/>
          <p:cNvCxnSpPr/>
          <p:nvPr/>
        </p:nvCxnSpPr>
        <p:spPr>
          <a:xfrm rot="16200000" flipV="1">
            <a:off x="4926956" y="3015362"/>
            <a:ext cx="1264494" cy="1264094"/>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488240" y="4356824"/>
            <a:ext cx="4484435" cy="1015663"/>
          </a:xfrm>
          <a:prstGeom prst="rect">
            <a:avLst/>
          </a:prstGeom>
          <a:noFill/>
        </p:spPr>
        <p:txBody>
          <a:bodyPr wrap="square" rtlCol="0">
            <a:spAutoFit/>
          </a:bodyPr>
          <a:lstStyle/>
          <a:p>
            <a:r>
              <a:rPr lang="en-CA" sz="2000" b="1" dirty="0">
                <a:solidFill>
                  <a:srgbClr val="FF9900"/>
                </a:solidFill>
              </a:rPr>
              <a:t>INDEPENDENT VARIABLES</a:t>
            </a:r>
          </a:p>
          <a:p>
            <a:r>
              <a:rPr lang="en-CA" sz="2000" b="1" dirty="0">
                <a:solidFill>
                  <a:srgbClr val="FF9900"/>
                </a:solidFill>
              </a:rPr>
              <a:t>(GRE SCORE, GPA, TOEFL SCORES..ETC)</a:t>
            </a:r>
          </a:p>
        </p:txBody>
      </p:sp>
      <p:cxnSp>
        <p:nvCxnSpPr>
          <p:cNvPr id="30" name="Curved Connector 29"/>
          <p:cNvCxnSpPr/>
          <p:nvPr/>
        </p:nvCxnSpPr>
        <p:spPr>
          <a:xfrm rot="16200000" flipV="1">
            <a:off x="5749503" y="3609309"/>
            <a:ext cx="1264495" cy="76200"/>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V="1">
            <a:off x="6677455" y="3043417"/>
            <a:ext cx="1399745" cy="1236240"/>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4707" y="4280018"/>
            <a:ext cx="3307316" cy="707886"/>
          </a:xfrm>
          <a:prstGeom prst="rect">
            <a:avLst/>
          </a:prstGeom>
          <a:noFill/>
        </p:spPr>
        <p:txBody>
          <a:bodyPr wrap="none" rtlCol="0">
            <a:spAutoFit/>
          </a:bodyPr>
          <a:lstStyle/>
          <a:p>
            <a:pPr algn="ctr"/>
            <a:r>
              <a:rPr lang="en-CA" sz="2000" b="1" dirty="0">
                <a:solidFill>
                  <a:srgbClr val="FF9900"/>
                </a:solidFill>
              </a:rPr>
              <a:t>CHANCE OF ADMISSION </a:t>
            </a:r>
          </a:p>
          <a:p>
            <a:pPr algn="ctr"/>
            <a:r>
              <a:rPr lang="en-CA" sz="2000" b="1" dirty="0">
                <a:solidFill>
                  <a:srgbClr val="FF9900"/>
                </a:solidFill>
              </a:rPr>
              <a:t>(RANGE 0-1)</a:t>
            </a:r>
          </a:p>
        </p:txBody>
      </p:sp>
      <p:cxnSp>
        <p:nvCxnSpPr>
          <p:cNvPr id="33" name="Curved Connector 32"/>
          <p:cNvCxnSpPr/>
          <p:nvPr/>
        </p:nvCxnSpPr>
        <p:spPr>
          <a:xfrm rot="5400000" flipH="1" flipV="1">
            <a:off x="1327784" y="3151177"/>
            <a:ext cx="1161226" cy="945706"/>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311085"/>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4619</TotalTime>
  <Words>1393</Words>
  <Application>Microsoft Office PowerPoint</Application>
  <PresentationFormat>Widescreen</PresentationFormat>
  <Paragraphs>214</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 Light</vt:lpstr>
      <vt:lpstr>Montserrat SemiBold</vt:lpstr>
      <vt:lpstr>Montserrat</vt:lpstr>
      <vt:lpstr>Courier New</vt:lpstr>
      <vt:lpstr>Calibri</vt:lpstr>
      <vt:lpstr>Cambria Math</vt:lpstr>
      <vt:lpstr>Arial</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325</cp:revision>
  <dcterms:modified xsi:type="dcterms:W3CDTF">2022-04-28T03:07:42Z</dcterms:modified>
</cp:coreProperties>
</file>